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Classic Bold" charset="1" panose="00000800000000000000"/>
      <p:regular r:id="rId21"/>
    </p:embeddedFont>
    <p:embeddedFont>
      <p:font typeface="29LT Bukra Wide Bold" charset="1" panose="020B0807040000000004"/>
      <p:regular r:id="rId22"/>
    </p:embeddedFont>
    <p:embeddedFont>
      <p:font typeface="Montserrat" charset="1" panose="00000500000000000000"/>
      <p:regular r:id="rId23"/>
    </p:embeddedFont>
    <p:embeddedFont>
      <p:font typeface="Montserrat Bold" charset="1" panose="00000800000000000000"/>
      <p:regular r:id="rId24"/>
    </p:embeddedFont>
    <p:embeddedFont>
      <p:font typeface="Open Sans" charset="1" panose="020B0606030504020204"/>
      <p:regular r:id="rId25"/>
    </p:embeddedFont>
    <p:embeddedFont>
      <p:font typeface="Poppins Medium" charset="1" panose="00000600000000000000"/>
      <p:regular r:id="rId26"/>
    </p:embeddedFont>
    <p:embeddedFont>
      <p:font typeface="Poppins" charset="1" panose="00000500000000000000"/>
      <p:regular r:id="rId27"/>
    </p:embeddedFont>
    <p:embeddedFont>
      <p:font typeface="Open Sans Bold" charset="1" panose="020B0806030504020204"/>
      <p:regular r:id="rId28"/>
    </p:embeddedFont>
    <p:embeddedFont>
      <p:font typeface="TT Supermolot Condensed Bold" charset="1" panose="02000806040000020003"/>
      <p:regular r:id="rId29"/>
    </p:embeddedFont>
    <p:embeddedFont>
      <p:font typeface="TT Supermolot Condensed" charset="1" panose="020005060400000200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9.jpeg" Type="http://schemas.openxmlformats.org/officeDocument/2006/relationships/image"/><Relationship Id="rId9" Target="../media/image6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1.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4.pn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4.jpe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40.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7" r="0" b="-7777"/>
            </a:stretch>
          </a:blipFill>
        </p:spPr>
      </p:sp>
      <p:grpSp>
        <p:nvGrpSpPr>
          <p:cNvPr name="Group 3" id="3"/>
          <p:cNvGrpSpPr/>
          <p:nvPr/>
        </p:nvGrpSpPr>
        <p:grpSpPr>
          <a:xfrm rot="0">
            <a:off x="-1063930" y="448448"/>
            <a:ext cx="22013909" cy="1165727"/>
            <a:chOff x="0" y="0"/>
            <a:chExt cx="5797902" cy="307023"/>
          </a:xfrm>
        </p:grpSpPr>
        <p:sp>
          <p:nvSpPr>
            <p:cNvPr name="Freeform 4" id="4"/>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5" id="5"/>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6" id="6"/>
          <p:cNvSpPr/>
          <p:nvPr/>
        </p:nvSpPr>
        <p:spPr>
          <a:xfrm flipH="false" flipV="false" rot="0">
            <a:off x="7247091" y="831621"/>
            <a:ext cx="422420" cy="394157"/>
          </a:xfrm>
          <a:custGeom>
            <a:avLst/>
            <a:gdLst/>
            <a:ahLst/>
            <a:cxnLst/>
            <a:rect r="r" b="b" t="t" l="l"/>
            <a:pathLst>
              <a:path h="394157" w="422420">
                <a:moveTo>
                  <a:pt x="0" y="0"/>
                </a:moveTo>
                <a:lnTo>
                  <a:pt x="422420" y="0"/>
                </a:lnTo>
                <a:lnTo>
                  <a:pt x="422420" y="394158"/>
                </a:lnTo>
                <a:lnTo>
                  <a:pt x="0" y="394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106353" y="1540495"/>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4718338" y="3256698"/>
            <a:ext cx="8851324" cy="5471727"/>
          </a:xfrm>
          <a:custGeom>
            <a:avLst/>
            <a:gdLst/>
            <a:ahLst/>
            <a:cxnLst/>
            <a:rect r="r" b="b" t="t" l="l"/>
            <a:pathLst>
              <a:path h="5471727" w="8851324">
                <a:moveTo>
                  <a:pt x="0" y="0"/>
                </a:moveTo>
                <a:lnTo>
                  <a:pt x="8851324" y="0"/>
                </a:lnTo>
                <a:lnTo>
                  <a:pt x="8851324" y="5471728"/>
                </a:lnTo>
                <a:lnTo>
                  <a:pt x="0" y="5471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387028" y="4545789"/>
            <a:ext cx="7513944" cy="2609536"/>
          </a:xfrm>
          <a:prstGeom prst="rect">
            <a:avLst/>
          </a:prstGeom>
        </p:spPr>
        <p:txBody>
          <a:bodyPr anchor="t" rtlCol="false" tIns="0" lIns="0" bIns="0" rIns="0">
            <a:spAutoFit/>
          </a:bodyPr>
          <a:lstStyle/>
          <a:p>
            <a:pPr algn="ctr">
              <a:lnSpc>
                <a:spcPts val="9732"/>
              </a:lnSpc>
            </a:pPr>
            <a:r>
              <a:rPr lang="en-US" b="true" sz="11586">
                <a:solidFill>
                  <a:srgbClr val="F1F1F1"/>
                </a:solidFill>
                <a:latin typeface="Montserrat Classic Bold"/>
                <a:ea typeface="Montserrat Classic Bold"/>
                <a:cs typeface="Montserrat Classic Bold"/>
                <a:sym typeface="Montserrat Classic Bold"/>
              </a:rPr>
              <a:t>TUNE TREND IA</a:t>
            </a:r>
          </a:p>
        </p:txBody>
      </p:sp>
      <p:sp>
        <p:nvSpPr>
          <p:cNvPr name="TextBox 10" id="10"/>
          <p:cNvSpPr txBox="true"/>
          <p:nvPr/>
        </p:nvSpPr>
        <p:spPr>
          <a:xfrm rot="0">
            <a:off x="8024186" y="846063"/>
            <a:ext cx="3016724" cy="379716"/>
          </a:xfrm>
          <a:prstGeom prst="rect">
            <a:avLst/>
          </a:prstGeom>
        </p:spPr>
        <p:txBody>
          <a:bodyPr anchor="t" rtlCol="false" tIns="0" lIns="0" bIns="0" rIns="0">
            <a:spAutoFit/>
          </a:bodyPr>
          <a:lstStyle/>
          <a:p>
            <a:pPr algn="l">
              <a:lnSpc>
                <a:spcPts val="2695"/>
              </a:lnSpc>
              <a:spcBef>
                <a:spcPct val="0"/>
              </a:spcBef>
            </a:pPr>
            <a:r>
              <a:rPr lang="en-US" b="true" sz="1925">
                <a:solidFill>
                  <a:srgbClr val="F1F1F1"/>
                </a:solidFill>
                <a:latin typeface="29LT Bukra Wide Bold"/>
                <a:ea typeface="29LT Bukra Wide Bold"/>
                <a:cs typeface="29LT Bukra Wide Bold"/>
                <a:sym typeface="29LT Bukra Wide Bold"/>
              </a:rPr>
              <a:t>DATA CATCHERS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5837"/>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5070377"/>
            <a:ext cx="10213445" cy="5216623"/>
          </a:xfrm>
          <a:custGeom>
            <a:avLst/>
            <a:gdLst/>
            <a:ahLst/>
            <a:cxnLst/>
            <a:rect r="r" b="b" t="t" l="l"/>
            <a:pathLst>
              <a:path h="5216623" w="10213445">
                <a:moveTo>
                  <a:pt x="0" y="0"/>
                </a:moveTo>
                <a:lnTo>
                  <a:pt x="10213445" y="0"/>
                </a:lnTo>
                <a:lnTo>
                  <a:pt x="10213445" y="5216623"/>
                </a:lnTo>
                <a:lnTo>
                  <a:pt x="0" y="5216623"/>
                </a:lnTo>
                <a:lnTo>
                  <a:pt x="0" y="0"/>
                </a:lnTo>
                <a:close/>
              </a:path>
            </a:pathLst>
          </a:custGeom>
          <a:blipFill>
            <a:blip r:embed="rId4"/>
            <a:stretch>
              <a:fillRect l="0" t="0" r="0" b="0"/>
            </a:stretch>
          </a:blipFill>
        </p:spPr>
      </p:sp>
      <p:sp>
        <p:nvSpPr>
          <p:cNvPr name="Freeform 7" id="7"/>
          <p:cNvSpPr/>
          <p:nvPr/>
        </p:nvSpPr>
        <p:spPr>
          <a:xfrm flipH="false" flipV="false" rot="0">
            <a:off x="10213445" y="1946395"/>
            <a:ext cx="8074555" cy="8340605"/>
          </a:xfrm>
          <a:custGeom>
            <a:avLst/>
            <a:gdLst/>
            <a:ahLst/>
            <a:cxnLst/>
            <a:rect r="r" b="b" t="t" l="l"/>
            <a:pathLst>
              <a:path h="8340605" w="8074555">
                <a:moveTo>
                  <a:pt x="0" y="0"/>
                </a:moveTo>
                <a:lnTo>
                  <a:pt x="8074555" y="0"/>
                </a:lnTo>
                <a:lnTo>
                  <a:pt x="8074555" y="8340605"/>
                </a:lnTo>
                <a:lnTo>
                  <a:pt x="0" y="8340605"/>
                </a:lnTo>
                <a:lnTo>
                  <a:pt x="0" y="0"/>
                </a:lnTo>
                <a:close/>
              </a:path>
            </a:pathLst>
          </a:custGeom>
          <a:blipFill>
            <a:blip r:embed="rId5"/>
            <a:stretch>
              <a:fillRect l="0" t="0" r="0" b="-421"/>
            </a:stretch>
          </a:blipFill>
        </p:spPr>
      </p:sp>
      <p:sp>
        <p:nvSpPr>
          <p:cNvPr name="Freeform 8" id="8"/>
          <p:cNvSpPr/>
          <p:nvPr/>
        </p:nvSpPr>
        <p:spPr>
          <a:xfrm flipH="false" flipV="false" rot="-9691341">
            <a:off x="4719917" y="3075032"/>
            <a:ext cx="2530432" cy="1711596"/>
          </a:xfrm>
          <a:custGeom>
            <a:avLst/>
            <a:gdLst/>
            <a:ahLst/>
            <a:cxnLst/>
            <a:rect r="r" b="b" t="t" l="l"/>
            <a:pathLst>
              <a:path h="1711596" w="2530432">
                <a:moveTo>
                  <a:pt x="0" y="0"/>
                </a:moveTo>
                <a:lnTo>
                  <a:pt x="2530432" y="0"/>
                </a:lnTo>
                <a:lnTo>
                  <a:pt x="2530432" y="1711596"/>
                </a:lnTo>
                <a:lnTo>
                  <a:pt x="0" y="1711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3549310">
            <a:off x="5841074" y="815847"/>
            <a:ext cx="3638019" cy="3775462"/>
          </a:xfrm>
          <a:custGeom>
            <a:avLst/>
            <a:gdLst/>
            <a:ahLst/>
            <a:cxnLst/>
            <a:rect r="r" b="b" t="t" l="l"/>
            <a:pathLst>
              <a:path h="3775462" w="3638019">
                <a:moveTo>
                  <a:pt x="0" y="0"/>
                </a:moveTo>
                <a:lnTo>
                  <a:pt x="3638019" y="0"/>
                </a:lnTo>
                <a:lnTo>
                  <a:pt x="3638019" y="3775462"/>
                </a:lnTo>
                <a:lnTo>
                  <a:pt x="0" y="37754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7710584" y="909765"/>
            <a:ext cx="3062139"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Features </a:t>
            </a:r>
          </a:p>
        </p:txBody>
      </p:sp>
      <p:sp>
        <p:nvSpPr>
          <p:cNvPr name="TextBox 11" id="11"/>
          <p:cNvSpPr txBox="true"/>
          <p:nvPr/>
        </p:nvSpPr>
        <p:spPr>
          <a:xfrm rot="0">
            <a:off x="2605186" y="-133350"/>
            <a:ext cx="13077627" cy="1193800"/>
          </a:xfrm>
          <a:prstGeom prst="rect">
            <a:avLst/>
          </a:prstGeom>
        </p:spPr>
        <p:txBody>
          <a:bodyPr anchor="t" rtlCol="false" tIns="0" lIns="0" bIns="0" rIns="0">
            <a:spAutoFit/>
          </a:bodyPr>
          <a:lstStyle/>
          <a:p>
            <a:pPr algn="ctr">
              <a:lnSpc>
                <a:spcPts val="9799"/>
              </a:lnSpc>
            </a:pPr>
            <a:r>
              <a:rPr lang="en-US" sz="6999" b="true">
                <a:solidFill>
                  <a:srgbClr val="FFFFFF"/>
                </a:solidFill>
                <a:latin typeface="Open Sans Bold"/>
                <a:ea typeface="Open Sans Bold"/>
                <a:cs typeface="Open Sans Bold"/>
                <a:sym typeface="Open Sans Bold"/>
              </a:rPr>
              <a:t>Análise Exploratória</a:t>
            </a:r>
          </a:p>
        </p:txBody>
      </p:sp>
      <p:sp>
        <p:nvSpPr>
          <p:cNvPr name="TextBox 12" id="12"/>
          <p:cNvSpPr txBox="true"/>
          <p:nvPr/>
        </p:nvSpPr>
        <p:spPr>
          <a:xfrm rot="0">
            <a:off x="0" y="1720660"/>
            <a:ext cx="5985133" cy="679450"/>
          </a:xfrm>
          <a:prstGeom prst="rect">
            <a:avLst/>
          </a:prstGeom>
        </p:spPr>
        <p:txBody>
          <a:bodyPr anchor="t" rtlCol="false" tIns="0" lIns="0" bIns="0" rIns="0">
            <a:spAutoFit/>
          </a:bodyPr>
          <a:lstStyle/>
          <a:p>
            <a:pPr algn="l" marL="863596" indent="-431798" lvl="1">
              <a:lnSpc>
                <a:spcPts val="5599"/>
              </a:lnSpc>
              <a:buFont typeface="Arial"/>
              <a:buChar char="•"/>
            </a:pPr>
            <a:r>
              <a:rPr lang="en-US" sz="3999">
                <a:solidFill>
                  <a:srgbClr val="FFFFFF"/>
                </a:solidFill>
                <a:latin typeface="Open Sans"/>
                <a:ea typeface="Open Sans"/>
                <a:cs typeface="Open Sans"/>
                <a:sym typeface="Open Sans"/>
              </a:rPr>
              <a:t>Gênero x Valência</a:t>
            </a:r>
          </a:p>
        </p:txBody>
      </p:sp>
      <p:sp>
        <p:nvSpPr>
          <p:cNvPr name="TextBox 13" id="13"/>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10/15</a:t>
            </a:r>
          </a:p>
        </p:txBody>
      </p:sp>
      <p:sp>
        <p:nvSpPr>
          <p:cNvPr name="TextBox 14" id="14"/>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15" id="15"/>
          <p:cNvSpPr txBox="true"/>
          <p:nvPr/>
        </p:nvSpPr>
        <p:spPr>
          <a:xfrm rot="0">
            <a:off x="0" y="3057336"/>
            <a:ext cx="5985133" cy="679450"/>
          </a:xfrm>
          <a:prstGeom prst="rect">
            <a:avLst/>
          </a:prstGeom>
        </p:spPr>
        <p:txBody>
          <a:bodyPr anchor="t" rtlCol="false" tIns="0" lIns="0" bIns="0" rIns="0">
            <a:spAutoFit/>
          </a:bodyPr>
          <a:lstStyle/>
          <a:p>
            <a:pPr algn="l" marL="863596" indent="-431798" lvl="1">
              <a:lnSpc>
                <a:spcPts val="5599"/>
              </a:lnSpc>
              <a:buFont typeface="Arial"/>
              <a:buChar char="•"/>
            </a:pPr>
            <a:r>
              <a:rPr lang="en-US" sz="3999">
                <a:solidFill>
                  <a:srgbClr val="FFFFFF"/>
                </a:solidFill>
                <a:latin typeface="Open Sans"/>
                <a:ea typeface="Open Sans"/>
                <a:cs typeface="Open Sans"/>
                <a:sym typeface="Open Sans"/>
              </a:rPr>
              <a:t>Gênero x Dança</a:t>
            </a:r>
          </a:p>
        </p:txBody>
      </p:sp>
      <p:sp>
        <p:nvSpPr>
          <p:cNvPr name="TextBox 16" id="16"/>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AutoShape 17" id="17"/>
          <p:cNvSpPr/>
          <p:nvPr/>
        </p:nvSpPr>
        <p:spPr>
          <a:xfrm flipV="true">
            <a:off x="10232495" y="3794760"/>
            <a:ext cx="0" cy="6492240"/>
          </a:xfrm>
          <a:prstGeom prst="line">
            <a:avLst/>
          </a:prstGeom>
          <a:ln cap="flat" w="38100">
            <a:solidFill>
              <a:srgbClr val="000000"/>
            </a:solidFill>
            <a:prstDash val="solid"/>
            <a:headEnd type="none" len="sm" w="sm"/>
            <a:tailEnd type="none" len="sm" w="sm"/>
          </a:ln>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8448"/>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68723" y="5002362"/>
            <a:ext cx="8427480" cy="4255938"/>
          </a:xfrm>
          <a:custGeom>
            <a:avLst/>
            <a:gdLst/>
            <a:ahLst/>
            <a:cxnLst/>
            <a:rect r="r" b="b" t="t" l="l"/>
            <a:pathLst>
              <a:path h="4255938" w="8427480">
                <a:moveTo>
                  <a:pt x="0" y="0"/>
                </a:moveTo>
                <a:lnTo>
                  <a:pt x="8427480" y="0"/>
                </a:lnTo>
                <a:lnTo>
                  <a:pt x="8427480" y="4255938"/>
                </a:lnTo>
                <a:lnTo>
                  <a:pt x="0" y="4255938"/>
                </a:lnTo>
                <a:lnTo>
                  <a:pt x="0" y="0"/>
                </a:lnTo>
                <a:close/>
              </a:path>
            </a:pathLst>
          </a:custGeom>
          <a:blipFill>
            <a:blip r:embed="rId4"/>
            <a:stretch>
              <a:fillRect l="0" t="0" r="0" b="0"/>
            </a:stretch>
          </a:blipFill>
        </p:spPr>
      </p:sp>
      <p:sp>
        <p:nvSpPr>
          <p:cNvPr name="Freeform 7" id="7"/>
          <p:cNvSpPr/>
          <p:nvPr/>
        </p:nvSpPr>
        <p:spPr>
          <a:xfrm flipH="false" flipV="false" rot="0">
            <a:off x="9516373" y="5002362"/>
            <a:ext cx="8344976" cy="4255938"/>
          </a:xfrm>
          <a:custGeom>
            <a:avLst/>
            <a:gdLst/>
            <a:ahLst/>
            <a:cxnLst/>
            <a:rect r="r" b="b" t="t" l="l"/>
            <a:pathLst>
              <a:path h="4255938" w="8344976">
                <a:moveTo>
                  <a:pt x="0" y="0"/>
                </a:moveTo>
                <a:lnTo>
                  <a:pt x="8344975" y="0"/>
                </a:lnTo>
                <a:lnTo>
                  <a:pt x="8344975" y="4255938"/>
                </a:lnTo>
                <a:lnTo>
                  <a:pt x="0" y="4255938"/>
                </a:lnTo>
                <a:lnTo>
                  <a:pt x="0" y="0"/>
                </a:lnTo>
                <a:close/>
              </a:path>
            </a:pathLst>
          </a:custGeom>
          <a:blipFill>
            <a:blip r:embed="rId5"/>
            <a:stretch>
              <a:fillRect l="0" t="0" r="0" b="0"/>
            </a:stretch>
          </a:blipFill>
        </p:spPr>
      </p:sp>
      <p:sp>
        <p:nvSpPr>
          <p:cNvPr name="Freeform 8" id="8"/>
          <p:cNvSpPr/>
          <p:nvPr/>
        </p:nvSpPr>
        <p:spPr>
          <a:xfrm flipH="false" flipV="false" rot="5400000">
            <a:off x="4365124" y="3913126"/>
            <a:ext cx="1203700" cy="569022"/>
          </a:xfrm>
          <a:custGeom>
            <a:avLst/>
            <a:gdLst/>
            <a:ahLst/>
            <a:cxnLst/>
            <a:rect r="r" b="b" t="t" l="l"/>
            <a:pathLst>
              <a:path h="569022" w="1203700">
                <a:moveTo>
                  <a:pt x="0" y="0"/>
                </a:moveTo>
                <a:lnTo>
                  <a:pt x="1203700" y="0"/>
                </a:lnTo>
                <a:lnTo>
                  <a:pt x="1203700" y="569022"/>
                </a:lnTo>
                <a:lnTo>
                  <a:pt x="0" y="569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9277595" y="2708692"/>
            <a:ext cx="8822531"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Open Sans Bold"/>
                <a:ea typeface="Open Sans Bold"/>
                <a:cs typeface="Open Sans Bold"/>
                <a:sym typeface="Open Sans Bold"/>
              </a:rPr>
              <a:t>Gênero x  Popularidade</a:t>
            </a:r>
          </a:p>
        </p:txBody>
      </p:sp>
      <p:sp>
        <p:nvSpPr>
          <p:cNvPr name="Freeform 10" id="10"/>
          <p:cNvSpPr/>
          <p:nvPr/>
        </p:nvSpPr>
        <p:spPr>
          <a:xfrm flipH="false" flipV="false" rot="5400000">
            <a:off x="13087010" y="3913126"/>
            <a:ext cx="1203700" cy="569022"/>
          </a:xfrm>
          <a:custGeom>
            <a:avLst/>
            <a:gdLst/>
            <a:ahLst/>
            <a:cxnLst/>
            <a:rect r="r" b="b" t="t" l="l"/>
            <a:pathLst>
              <a:path h="569022" w="1203700">
                <a:moveTo>
                  <a:pt x="0" y="0"/>
                </a:moveTo>
                <a:lnTo>
                  <a:pt x="1203700" y="0"/>
                </a:lnTo>
                <a:lnTo>
                  <a:pt x="1203700" y="569022"/>
                </a:lnTo>
                <a:lnTo>
                  <a:pt x="0" y="569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605186" y="269841"/>
            <a:ext cx="13077627" cy="1193800"/>
          </a:xfrm>
          <a:prstGeom prst="rect">
            <a:avLst/>
          </a:prstGeom>
        </p:spPr>
        <p:txBody>
          <a:bodyPr anchor="t" rtlCol="false" tIns="0" lIns="0" bIns="0" rIns="0">
            <a:spAutoFit/>
          </a:bodyPr>
          <a:lstStyle/>
          <a:p>
            <a:pPr algn="ctr">
              <a:lnSpc>
                <a:spcPts val="9799"/>
              </a:lnSpc>
            </a:pPr>
            <a:r>
              <a:rPr lang="en-US" sz="6999" b="true">
                <a:solidFill>
                  <a:srgbClr val="FFFFFF"/>
                </a:solidFill>
                <a:latin typeface="Open Sans Bold"/>
                <a:ea typeface="Open Sans Bold"/>
                <a:cs typeface="Open Sans Bold"/>
                <a:sym typeface="Open Sans Bold"/>
              </a:rPr>
              <a:t>Análise Exploratória</a:t>
            </a:r>
          </a:p>
        </p:txBody>
      </p:sp>
      <p:sp>
        <p:nvSpPr>
          <p:cNvPr name="TextBox 12" id="12"/>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11/15</a:t>
            </a:r>
          </a:p>
        </p:txBody>
      </p:sp>
      <p:sp>
        <p:nvSpPr>
          <p:cNvPr name="TextBox 13" id="13"/>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14" id="14"/>
          <p:cNvSpPr txBox="true"/>
          <p:nvPr/>
        </p:nvSpPr>
        <p:spPr>
          <a:xfrm rot="0">
            <a:off x="15717794" y="904841"/>
            <a:ext cx="648146"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TextBox 15" id="15"/>
          <p:cNvSpPr txBox="true"/>
          <p:nvPr/>
        </p:nvSpPr>
        <p:spPr>
          <a:xfrm rot="0">
            <a:off x="1087743" y="2708692"/>
            <a:ext cx="7189440"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Open Sans Bold"/>
                <a:ea typeface="Open Sans Bold"/>
                <a:cs typeface="Open Sans Bold"/>
                <a:sym typeface="Open Sans Bold"/>
              </a:rPr>
              <a:t>Gênero x  Duração</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779528" y="2753226"/>
            <a:ext cx="3015227" cy="3015227"/>
          </a:xfrm>
          <a:prstGeom prst="rect">
            <a:avLst/>
          </a:prstGeom>
        </p:spPr>
      </p:pic>
      <p:pic>
        <p:nvPicPr>
          <p:cNvPr name="Picture 3" id="3"/>
          <p:cNvPicPr>
            <a:picLocks noChangeAspect="true"/>
          </p:cNvPicPr>
          <p:nvPr/>
        </p:nvPicPr>
        <p:blipFill>
          <a:blip r:embed="rId3"/>
          <a:stretch>
            <a:fillRect/>
          </a:stretch>
        </p:blipFill>
        <p:spPr>
          <a:xfrm rot="0">
            <a:off x="6274589" y="2753226"/>
            <a:ext cx="3015227" cy="3015227"/>
          </a:xfrm>
          <a:prstGeom prst="rect">
            <a:avLst/>
          </a:prstGeom>
        </p:spPr>
      </p:pic>
      <p:pic>
        <p:nvPicPr>
          <p:cNvPr name="Picture 4" id="4"/>
          <p:cNvPicPr>
            <a:picLocks noChangeAspect="true"/>
          </p:cNvPicPr>
          <p:nvPr/>
        </p:nvPicPr>
        <p:blipFill>
          <a:blip r:embed="rId4"/>
          <a:stretch>
            <a:fillRect/>
          </a:stretch>
        </p:blipFill>
        <p:spPr>
          <a:xfrm rot="0">
            <a:off x="11769651" y="2942849"/>
            <a:ext cx="3015227" cy="3015227"/>
          </a:xfrm>
          <a:prstGeom prst="rect">
            <a:avLst/>
          </a:prstGeom>
        </p:spPr>
      </p:pic>
      <p:sp>
        <p:nvSpPr>
          <p:cNvPr name="AutoShape 5" id="5"/>
          <p:cNvSpPr/>
          <p:nvPr/>
        </p:nvSpPr>
        <p:spPr>
          <a:xfrm rot="0">
            <a:off x="1028683" y="6266420"/>
            <a:ext cx="5152388" cy="0"/>
          </a:xfrm>
          <a:prstGeom prst="line">
            <a:avLst/>
          </a:prstGeom>
          <a:ln cap="flat" w="19050">
            <a:solidFill>
              <a:srgbClr val="AE69F1"/>
            </a:solidFill>
            <a:prstDash val="solid"/>
            <a:headEnd type="none" len="sm" w="sm"/>
            <a:tailEnd type="none" len="sm" w="sm"/>
          </a:ln>
        </p:spPr>
      </p:sp>
      <p:grpSp>
        <p:nvGrpSpPr>
          <p:cNvPr name="Group 6" id="6"/>
          <p:cNvGrpSpPr/>
          <p:nvPr/>
        </p:nvGrpSpPr>
        <p:grpSpPr>
          <a:xfrm rot="0">
            <a:off x="6521683" y="6266420"/>
            <a:ext cx="5238380" cy="2269808"/>
            <a:chOff x="0" y="0"/>
            <a:chExt cx="6984506" cy="3026411"/>
          </a:xfrm>
        </p:grpSpPr>
        <p:sp>
          <p:nvSpPr>
            <p:cNvPr name="TextBox 7" id="7"/>
            <p:cNvSpPr txBox="true"/>
            <p:nvPr/>
          </p:nvSpPr>
          <p:spPr>
            <a:xfrm rot="0">
              <a:off x="0" y="1743288"/>
              <a:ext cx="6984506" cy="1159171"/>
            </a:xfrm>
            <a:prstGeom prst="rect">
              <a:avLst/>
            </a:prstGeom>
          </p:spPr>
          <p:txBody>
            <a:bodyPr anchor="t" rtlCol="false" tIns="0" lIns="0" bIns="0" rIns="0">
              <a:spAutoFit/>
            </a:bodyPr>
            <a:lstStyle/>
            <a:p>
              <a:pPr algn="l" marL="0" indent="0" lvl="1">
                <a:lnSpc>
                  <a:spcPts val="6271"/>
                </a:lnSpc>
              </a:pPr>
              <a:r>
                <a:rPr lang="en-US" b="true" sz="6399">
                  <a:solidFill>
                    <a:srgbClr val="FFFFFF"/>
                  </a:solidFill>
                  <a:latin typeface="TT Supermolot Condensed Bold"/>
                  <a:ea typeface="TT Supermolot Condensed Bold"/>
                  <a:cs typeface="TT Supermolot Condensed Bold"/>
                  <a:sym typeface="TT Supermolot Condensed Bold"/>
                </a:rPr>
                <a:t>100%</a:t>
              </a:r>
              <a:r>
                <a:rPr lang="en-US" b="true" sz="6399" u="none">
                  <a:solidFill>
                    <a:srgbClr val="FFFFFF"/>
                  </a:solidFill>
                  <a:latin typeface="TT Supermolot Condensed Bold"/>
                  <a:ea typeface="TT Supermolot Condensed Bold"/>
                  <a:cs typeface="TT Supermolot Condensed Bold"/>
                  <a:sym typeface="TT Supermolot Condensed Bold"/>
                </a:rPr>
                <a:t> completa</a:t>
              </a:r>
            </a:p>
          </p:txBody>
        </p:sp>
        <p:sp>
          <p:nvSpPr>
            <p:cNvPr name="TextBox 8" id="8"/>
            <p:cNvSpPr txBox="true"/>
            <p:nvPr/>
          </p:nvSpPr>
          <p:spPr>
            <a:xfrm rot="0">
              <a:off x="21977" y="-19050"/>
              <a:ext cx="6962529" cy="698074"/>
            </a:xfrm>
            <a:prstGeom prst="rect">
              <a:avLst/>
            </a:prstGeom>
          </p:spPr>
          <p:txBody>
            <a:bodyPr anchor="t" rtlCol="false" tIns="0" lIns="0" bIns="0" rIns="0">
              <a:spAutoFit/>
            </a:bodyPr>
            <a:lstStyle/>
            <a:p>
              <a:pPr algn="l" marL="0" indent="0" lvl="1">
                <a:lnSpc>
                  <a:spcPts val="4480"/>
                </a:lnSpc>
                <a:spcBef>
                  <a:spcPct val="0"/>
                </a:spcBef>
              </a:pPr>
              <a:r>
                <a:rPr lang="en-US" b="true" sz="3200" u="none">
                  <a:solidFill>
                    <a:srgbClr val="AE69F1"/>
                  </a:solidFill>
                  <a:latin typeface="TT Supermolot Condensed Bold"/>
                  <a:ea typeface="TT Supermolot Condensed Bold"/>
                  <a:cs typeface="TT Supermolot Condensed Bold"/>
                  <a:sym typeface="TT Supermolot Condensed Bold"/>
                </a:rPr>
                <a:t>FASE 2 DO PROJETO (PRÉ)</a:t>
              </a:r>
            </a:p>
          </p:txBody>
        </p:sp>
        <p:sp>
          <p:nvSpPr>
            <p:cNvPr name="TextBox 9" id="9"/>
            <p:cNvSpPr txBox="true"/>
            <p:nvPr/>
          </p:nvSpPr>
          <p:spPr>
            <a:xfrm rot="0">
              <a:off x="74548" y="1138137"/>
              <a:ext cx="6843748" cy="471801"/>
            </a:xfrm>
            <a:prstGeom prst="rect">
              <a:avLst/>
            </a:prstGeom>
          </p:spPr>
          <p:txBody>
            <a:bodyPr anchor="t" rtlCol="false" tIns="0" lIns="0" bIns="0" rIns="0">
              <a:spAutoFit/>
            </a:bodyPr>
            <a:lstStyle/>
            <a:p>
              <a:pPr algn="l" marL="0" indent="0" lvl="1">
                <a:lnSpc>
                  <a:spcPts val="2940"/>
                </a:lnSpc>
                <a:spcBef>
                  <a:spcPct val="0"/>
                </a:spcBef>
              </a:pPr>
              <a:r>
                <a:rPr lang="en-US" sz="2100" u="none">
                  <a:solidFill>
                    <a:srgbClr val="FFFFFF"/>
                  </a:solidFill>
                  <a:latin typeface="TT Supermolot Condensed"/>
                  <a:ea typeface="TT Supermolot Condensed"/>
                  <a:cs typeface="TT Supermolot Condensed"/>
                  <a:sym typeface="TT Supermolot Condensed"/>
                </a:rPr>
                <a:t>Última atualização: 05 de dezembro de 2024</a:t>
              </a:r>
            </a:p>
          </p:txBody>
        </p:sp>
        <p:sp>
          <p:nvSpPr>
            <p:cNvPr name="AutoShape 10" id="10"/>
            <p:cNvSpPr/>
            <p:nvPr/>
          </p:nvSpPr>
          <p:spPr>
            <a:xfrm>
              <a:off x="63475" y="12700"/>
              <a:ext cx="6869851" cy="0"/>
            </a:xfrm>
            <a:prstGeom prst="line">
              <a:avLst/>
            </a:prstGeom>
            <a:ln cap="flat" w="25400">
              <a:solidFill>
                <a:srgbClr val="AE69F1"/>
              </a:solidFill>
              <a:prstDash val="solid"/>
              <a:headEnd type="none" len="sm" w="sm"/>
              <a:tailEnd type="none" len="sm" w="sm"/>
            </a:ln>
          </p:spPr>
        </p:sp>
      </p:grpSp>
      <p:grpSp>
        <p:nvGrpSpPr>
          <p:cNvPr name="Group 11" id="11"/>
          <p:cNvGrpSpPr/>
          <p:nvPr/>
        </p:nvGrpSpPr>
        <p:grpSpPr>
          <a:xfrm rot="0">
            <a:off x="12020920" y="6266420"/>
            <a:ext cx="5238380" cy="2820163"/>
            <a:chOff x="0" y="0"/>
            <a:chExt cx="6984506" cy="3760217"/>
          </a:xfrm>
        </p:grpSpPr>
        <p:sp>
          <p:nvSpPr>
            <p:cNvPr name="TextBox 12" id="12"/>
            <p:cNvSpPr txBox="true"/>
            <p:nvPr/>
          </p:nvSpPr>
          <p:spPr>
            <a:xfrm rot="0">
              <a:off x="0" y="2492588"/>
              <a:ext cx="6958403" cy="1159171"/>
            </a:xfrm>
            <a:prstGeom prst="rect">
              <a:avLst/>
            </a:prstGeom>
          </p:spPr>
          <p:txBody>
            <a:bodyPr anchor="t" rtlCol="false" tIns="0" lIns="0" bIns="0" rIns="0">
              <a:spAutoFit/>
            </a:bodyPr>
            <a:lstStyle/>
            <a:p>
              <a:pPr algn="l" marL="0" indent="0" lvl="1">
                <a:lnSpc>
                  <a:spcPts val="6271"/>
                </a:lnSpc>
              </a:pPr>
              <a:r>
                <a:rPr lang="en-US" b="true" sz="6399">
                  <a:solidFill>
                    <a:srgbClr val="FFFFFF"/>
                  </a:solidFill>
                  <a:latin typeface="TT Supermolot Condensed Bold"/>
                  <a:ea typeface="TT Supermolot Condensed Bold"/>
                  <a:cs typeface="TT Supermolot Condensed Bold"/>
                  <a:sym typeface="TT Supermolot Condensed Bold"/>
                </a:rPr>
                <a:t>25</a:t>
              </a:r>
              <a:r>
                <a:rPr lang="en-US" b="true" sz="6399" u="none">
                  <a:solidFill>
                    <a:srgbClr val="FFFFFF"/>
                  </a:solidFill>
                  <a:latin typeface="TT Supermolot Condensed Bold"/>
                  <a:ea typeface="TT Supermolot Condensed Bold"/>
                  <a:cs typeface="TT Supermolot Condensed Bold"/>
                  <a:sym typeface="TT Supermolot Condensed Bold"/>
                </a:rPr>
                <a:t>% completa</a:t>
              </a:r>
            </a:p>
          </p:txBody>
        </p:sp>
        <p:sp>
          <p:nvSpPr>
            <p:cNvPr name="TextBox 13" id="13"/>
            <p:cNvSpPr txBox="true"/>
            <p:nvPr/>
          </p:nvSpPr>
          <p:spPr>
            <a:xfrm rot="0">
              <a:off x="114655" y="-19050"/>
              <a:ext cx="6843748" cy="1447374"/>
            </a:xfrm>
            <a:prstGeom prst="rect">
              <a:avLst/>
            </a:prstGeom>
          </p:spPr>
          <p:txBody>
            <a:bodyPr anchor="t" rtlCol="false" tIns="0" lIns="0" bIns="0" rIns="0">
              <a:spAutoFit/>
            </a:bodyPr>
            <a:lstStyle/>
            <a:p>
              <a:pPr algn="l">
                <a:lnSpc>
                  <a:spcPts val="4480"/>
                </a:lnSpc>
                <a:spcBef>
                  <a:spcPct val="0"/>
                </a:spcBef>
              </a:pPr>
              <a:r>
                <a:rPr lang="en-US" b="true" sz="3200" u="none">
                  <a:solidFill>
                    <a:srgbClr val="AE69F1"/>
                  </a:solidFill>
                  <a:latin typeface="TT Supermolot Condensed Bold"/>
                  <a:ea typeface="TT Supermolot Condensed Bold"/>
                  <a:cs typeface="TT Supermolot Condensed Bold"/>
                  <a:sym typeface="TT Supermolot Condensed Bold"/>
                </a:rPr>
                <a:t>FASE 3 DO PROJETO (ML E IA)</a:t>
              </a:r>
            </a:p>
            <a:p>
              <a:pPr algn="l" marL="0" indent="0" lvl="1">
                <a:lnSpc>
                  <a:spcPts val="4480"/>
                </a:lnSpc>
                <a:spcBef>
                  <a:spcPct val="0"/>
                </a:spcBef>
              </a:pPr>
              <a:r>
                <a:rPr lang="en-US" b="true" sz="3200" u="none">
                  <a:solidFill>
                    <a:srgbClr val="AE69F1"/>
                  </a:solidFill>
                  <a:latin typeface="TT Supermolot Condensed Bold"/>
                  <a:ea typeface="TT Supermolot Condensed Bold"/>
                  <a:cs typeface="TT Supermolot Condensed Bold"/>
                  <a:sym typeface="TT Supermolot Condensed Bold"/>
                </a:rPr>
                <a:t>FIM</a:t>
              </a:r>
            </a:p>
          </p:txBody>
        </p:sp>
        <p:sp>
          <p:nvSpPr>
            <p:cNvPr name="TextBox 14" id="14"/>
            <p:cNvSpPr txBox="true"/>
            <p:nvPr/>
          </p:nvSpPr>
          <p:spPr>
            <a:xfrm rot="0">
              <a:off x="114655" y="1887437"/>
              <a:ext cx="6843748" cy="471801"/>
            </a:xfrm>
            <a:prstGeom prst="rect">
              <a:avLst/>
            </a:prstGeom>
          </p:spPr>
          <p:txBody>
            <a:bodyPr anchor="t" rtlCol="false" tIns="0" lIns="0" bIns="0" rIns="0">
              <a:spAutoFit/>
            </a:bodyPr>
            <a:lstStyle/>
            <a:p>
              <a:pPr algn="l" marL="0" indent="0" lvl="1">
                <a:lnSpc>
                  <a:spcPts val="2940"/>
                </a:lnSpc>
                <a:spcBef>
                  <a:spcPct val="0"/>
                </a:spcBef>
              </a:pPr>
              <a:r>
                <a:rPr lang="en-US" sz="2100" u="none">
                  <a:solidFill>
                    <a:srgbClr val="FFFFFF"/>
                  </a:solidFill>
                  <a:latin typeface="TT Supermolot Condensed"/>
                  <a:ea typeface="TT Supermolot Condensed"/>
                  <a:cs typeface="TT Supermolot Condensed"/>
                  <a:sym typeface="TT Supermolot Condensed"/>
                </a:rPr>
                <a:t>Última atualização: 05 de dezembro de 2024</a:t>
              </a:r>
            </a:p>
          </p:txBody>
        </p:sp>
        <p:sp>
          <p:nvSpPr>
            <p:cNvPr name="AutoShape 15" id="15"/>
            <p:cNvSpPr/>
            <p:nvPr/>
          </p:nvSpPr>
          <p:spPr>
            <a:xfrm>
              <a:off x="114655" y="12700"/>
              <a:ext cx="6869851" cy="0"/>
            </a:xfrm>
            <a:prstGeom prst="line">
              <a:avLst/>
            </a:prstGeom>
            <a:ln cap="flat" w="25400">
              <a:solidFill>
                <a:srgbClr val="AE69F1"/>
              </a:solidFill>
              <a:prstDash val="solid"/>
              <a:headEnd type="none" len="sm" w="sm"/>
              <a:tailEnd type="none" len="sm" w="sm"/>
            </a:ln>
          </p:spPr>
        </p:sp>
      </p:grpSp>
      <p:sp>
        <p:nvSpPr>
          <p:cNvPr name="TextBox 16" id="16"/>
          <p:cNvSpPr txBox="true"/>
          <p:nvPr/>
        </p:nvSpPr>
        <p:spPr>
          <a:xfrm rot="0">
            <a:off x="1028700" y="793897"/>
            <a:ext cx="5277542" cy="1416939"/>
          </a:xfrm>
          <a:prstGeom prst="rect">
            <a:avLst/>
          </a:prstGeom>
        </p:spPr>
        <p:txBody>
          <a:bodyPr anchor="t" rtlCol="false" tIns="0" lIns="0" bIns="0" rIns="0">
            <a:spAutoFit/>
          </a:bodyPr>
          <a:lstStyle/>
          <a:p>
            <a:pPr algn="l" marL="0" indent="0" lvl="1">
              <a:lnSpc>
                <a:spcPts val="11057"/>
              </a:lnSpc>
            </a:pPr>
            <a:r>
              <a:rPr lang="en-US" b="true" sz="9699" u="none">
                <a:solidFill>
                  <a:srgbClr val="FFFFFF"/>
                </a:solidFill>
                <a:latin typeface="TT Supermolot Condensed Bold"/>
                <a:ea typeface="TT Supermolot Condensed Bold"/>
                <a:cs typeface="TT Supermolot Condensed Bold"/>
                <a:sym typeface="TT Supermolot Condensed Bold"/>
              </a:rPr>
              <a:t>Status:</a:t>
            </a:r>
          </a:p>
        </p:txBody>
      </p:sp>
      <p:grpSp>
        <p:nvGrpSpPr>
          <p:cNvPr name="Group 17" id="17"/>
          <p:cNvGrpSpPr/>
          <p:nvPr/>
        </p:nvGrpSpPr>
        <p:grpSpPr>
          <a:xfrm rot="0">
            <a:off x="1028666" y="6294995"/>
            <a:ext cx="5152406" cy="2264474"/>
            <a:chOff x="0" y="0"/>
            <a:chExt cx="6869874" cy="3019299"/>
          </a:xfrm>
        </p:grpSpPr>
        <p:sp>
          <p:nvSpPr>
            <p:cNvPr name="TextBox 18" id="18"/>
            <p:cNvSpPr txBox="true"/>
            <p:nvPr/>
          </p:nvSpPr>
          <p:spPr>
            <a:xfrm rot="0">
              <a:off x="52263" y="1705188"/>
              <a:ext cx="6817612" cy="1159171"/>
            </a:xfrm>
            <a:prstGeom prst="rect">
              <a:avLst/>
            </a:prstGeom>
          </p:spPr>
          <p:txBody>
            <a:bodyPr anchor="t" rtlCol="false" tIns="0" lIns="0" bIns="0" rIns="0">
              <a:spAutoFit/>
            </a:bodyPr>
            <a:lstStyle/>
            <a:p>
              <a:pPr algn="l" marL="0" indent="0" lvl="1">
                <a:lnSpc>
                  <a:spcPts val="6271"/>
                </a:lnSpc>
              </a:pPr>
              <a:r>
                <a:rPr lang="en-US" b="true" sz="6399">
                  <a:solidFill>
                    <a:srgbClr val="FFFFFF"/>
                  </a:solidFill>
                  <a:latin typeface="TT Supermolot Condensed Bold"/>
                  <a:ea typeface="TT Supermolot Condensed Bold"/>
                  <a:cs typeface="TT Supermolot Condensed Bold"/>
                  <a:sym typeface="TT Supermolot Condensed Bold"/>
                </a:rPr>
                <a:t>100</a:t>
              </a:r>
              <a:r>
                <a:rPr lang="en-US" b="true" sz="6399" u="none">
                  <a:solidFill>
                    <a:srgbClr val="FFFFFF"/>
                  </a:solidFill>
                  <a:latin typeface="TT Supermolot Condensed Bold"/>
                  <a:ea typeface="TT Supermolot Condensed Bold"/>
                  <a:cs typeface="TT Supermolot Condensed Bold"/>
                  <a:sym typeface="TT Supermolot Condensed Bold"/>
                </a:rPr>
                <a:t>% completa</a:t>
              </a:r>
            </a:p>
          </p:txBody>
        </p:sp>
        <p:sp>
          <p:nvSpPr>
            <p:cNvPr name="TextBox 19" id="19"/>
            <p:cNvSpPr txBox="true"/>
            <p:nvPr/>
          </p:nvSpPr>
          <p:spPr>
            <a:xfrm rot="0">
              <a:off x="0" y="-57150"/>
              <a:ext cx="6869874" cy="698074"/>
            </a:xfrm>
            <a:prstGeom prst="rect">
              <a:avLst/>
            </a:prstGeom>
          </p:spPr>
          <p:txBody>
            <a:bodyPr anchor="t" rtlCol="false" tIns="0" lIns="0" bIns="0" rIns="0">
              <a:spAutoFit/>
            </a:bodyPr>
            <a:lstStyle/>
            <a:p>
              <a:pPr algn="l" marL="0" indent="0" lvl="1">
                <a:lnSpc>
                  <a:spcPts val="4480"/>
                </a:lnSpc>
                <a:spcBef>
                  <a:spcPct val="0"/>
                </a:spcBef>
              </a:pPr>
              <a:r>
                <a:rPr lang="en-US" b="true" sz="3200" u="none">
                  <a:solidFill>
                    <a:srgbClr val="AE69F1"/>
                  </a:solidFill>
                  <a:latin typeface="TT Supermolot Condensed Bold"/>
                  <a:ea typeface="TT Supermolot Condensed Bold"/>
                  <a:cs typeface="TT Supermolot Condensed Bold"/>
                  <a:sym typeface="TT Supermolot Condensed Bold"/>
                </a:rPr>
                <a:t>FASE 1 DO PROJETO (EDA)</a:t>
              </a:r>
            </a:p>
          </p:txBody>
        </p:sp>
        <p:sp>
          <p:nvSpPr>
            <p:cNvPr name="TextBox 20" id="20"/>
            <p:cNvSpPr txBox="true"/>
            <p:nvPr/>
          </p:nvSpPr>
          <p:spPr>
            <a:xfrm rot="0">
              <a:off x="26126" y="1100037"/>
              <a:ext cx="6843748" cy="471801"/>
            </a:xfrm>
            <a:prstGeom prst="rect">
              <a:avLst/>
            </a:prstGeom>
          </p:spPr>
          <p:txBody>
            <a:bodyPr anchor="t" rtlCol="false" tIns="0" lIns="0" bIns="0" rIns="0">
              <a:spAutoFit/>
            </a:bodyPr>
            <a:lstStyle/>
            <a:p>
              <a:pPr algn="l" marL="0" indent="0" lvl="1">
                <a:lnSpc>
                  <a:spcPts val="2940"/>
                </a:lnSpc>
                <a:spcBef>
                  <a:spcPct val="0"/>
                </a:spcBef>
              </a:pPr>
              <a:r>
                <a:rPr lang="en-US" sz="2100" u="none">
                  <a:solidFill>
                    <a:srgbClr val="FFFFFF"/>
                  </a:solidFill>
                  <a:latin typeface="TT Supermolot Condensed"/>
                  <a:ea typeface="TT Supermolot Condensed"/>
                  <a:cs typeface="TT Supermolot Condensed"/>
                  <a:sym typeface="TT Supermolot Condensed"/>
                </a:rPr>
                <a:t>Última atualização: 29 de novembro de 2024</a:t>
              </a:r>
            </a:p>
          </p:txBody>
        </p:sp>
      </p:grpSp>
      <p:sp>
        <p:nvSpPr>
          <p:cNvPr name="TextBox 21" id="21"/>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12/15</a:t>
            </a:r>
          </a:p>
        </p:txBody>
      </p:sp>
      <p:sp>
        <p:nvSpPr>
          <p:cNvPr name="TextBox 22" id="22"/>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8448"/>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932473" y="8840789"/>
            <a:ext cx="914525" cy="919540"/>
          </a:xfrm>
          <a:custGeom>
            <a:avLst/>
            <a:gdLst/>
            <a:ahLst/>
            <a:cxnLst/>
            <a:rect r="r" b="b" t="t" l="l"/>
            <a:pathLst>
              <a:path h="919540" w="914525">
                <a:moveTo>
                  <a:pt x="914525" y="0"/>
                </a:moveTo>
                <a:lnTo>
                  <a:pt x="0" y="0"/>
                </a:lnTo>
                <a:lnTo>
                  <a:pt x="0" y="919541"/>
                </a:lnTo>
                <a:lnTo>
                  <a:pt x="914525" y="919541"/>
                </a:lnTo>
                <a:lnTo>
                  <a:pt x="914525"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43217" y="2973372"/>
            <a:ext cx="3086434" cy="2584815"/>
            <a:chOff x="0" y="0"/>
            <a:chExt cx="812888" cy="680774"/>
          </a:xfrm>
        </p:grpSpPr>
        <p:sp>
          <p:nvSpPr>
            <p:cNvPr name="Freeform 8" id="8"/>
            <p:cNvSpPr/>
            <p:nvPr/>
          </p:nvSpPr>
          <p:spPr>
            <a:xfrm flipH="false" flipV="false" rot="0">
              <a:off x="0" y="0"/>
              <a:ext cx="812888" cy="680774"/>
            </a:xfrm>
            <a:custGeom>
              <a:avLst/>
              <a:gdLst/>
              <a:ahLst/>
              <a:cxnLst/>
              <a:rect r="r" b="b" t="t" l="l"/>
              <a:pathLst>
                <a:path h="680774" w="812888">
                  <a:moveTo>
                    <a:pt x="0" y="0"/>
                  </a:moveTo>
                  <a:lnTo>
                    <a:pt x="812888" y="0"/>
                  </a:lnTo>
                  <a:lnTo>
                    <a:pt x="812888" y="680774"/>
                  </a:lnTo>
                  <a:lnTo>
                    <a:pt x="0" y="680774"/>
                  </a:lnTo>
                  <a:close/>
                </a:path>
              </a:pathLst>
            </a:custGeom>
            <a:gradFill rotWithShape="true">
              <a:gsLst>
                <a:gs pos="0">
                  <a:srgbClr val="006CCD">
                    <a:alpha val="33000"/>
                  </a:srgbClr>
                </a:gs>
                <a:gs pos="50000">
                  <a:srgbClr val="AF5ABB">
                    <a:alpha val="32010"/>
                  </a:srgbClr>
                </a:gs>
                <a:gs pos="100000">
                  <a:srgbClr val="F5AEFF">
                    <a:alpha val="0"/>
                  </a:srgbClr>
                </a:gs>
              </a:gsLst>
              <a:lin ang="0"/>
            </a:gradFill>
          </p:spPr>
        </p:sp>
        <p:sp>
          <p:nvSpPr>
            <p:cNvPr name="TextBox 9" id="9"/>
            <p:cNvSpPr txBox="true"/>
            <p:nvPr/>
          </p:nvSpPr>
          <p:spPr>
            <a:xfrm>
              <a:off x="0" y="-38100"/>
              <a:ext cx="812888" cy="718874"/>
            </a:xfrm>
            <a:prstGeom prst="rect">
              <a:avLst/>
            </a:prstGeom>
          </p:spPr>
          <p:txBody>
            <a:bodyPr anchor="ctr" rtlCol="false" tIns="50800" lIns="50800" bIns="50800" rIns="50800"/>
            <a:lstStyle/>
            <a:p>
              <a:pPr algn="ctr">
                <a:lnSpc>
                  <a:spcPts val="2199"/>
                </a:lnSpc>
              </a:pPr>
            </a:p>
          </p:txBody>
        </p:sp>
      </p:grpSp>
      <p:grpSp>
        <p:nvGrpSpPr>
          <p:cNvPr name="Group 10" id="10"/>
          <p:cNvGrpSpPr/>
          <p:nvPr/>
        </p:nvGrpSpPr>
        <p:grpSpPr>
          <a:xfrm rot="0">
            <a:off x="-1543217" y="6113019"/>
            <a:ext cx="3086434" cy="2584815"/>
            <a:chOff x="0" y="0"/>
            <a:chExt cx="812888" cy="680774"/>
          </a:xfrm>
        </p:grpSpPr>
        <p:sp>
          <p:nvSpPr>
            <p:cNvPr name="Freeform 11" id="11"/>
            <p:cNvSpPr/>
            <p:nvPr/>
          </p:nvSpPr>
          <p:spPr>
            <a:xfrm flipH="false" flipV="false" rot="0">
              <a:off x="0" y="0"/>
              <a:ext cx="812888" cy="680774"/>
            </a:xfrm>
            <a:custGeom>
              <a:avLst/>
              <a:gdLst/>
              <a:ahLst/>
              <a:cxnLst/>
              <a:rect r="r" b="b" t="t" l="l"/>
              <a:pathLst>
                <a:path h="680774" w="812888">
                  <a:moveTo>
                    <a:pt x="0" y="0"/>
                  </a:moveTo>
                  <a:lnTo>
                    <a:pt x="812888" y="0"/>
                  </a:lnTo>
                  <a:lnTo>
                    <a:pt x="812888" y="680774"/>
                  </a:lnTo>
                  <a:lnTo>
                    <a:pt x="0" y="680774"/>
                  </a:lnTo>
                  <a:close/>
                </a:path>
              </a:pathLst>
            </a:custGeom>
            <a:gradFill rotWithShape="true">
              <a:gsLst>
                <a:gs pos="0">
                  <a:srgbClr val="006CCD">
                    <a:alpha val="33000"/>
                  </a:srgbClr>
                </a:gs>
                <a:gs pos="50000">
                  <a:srgbClr val="AF5ABB">
                    <a:alpha val="32010"/>
                  </a:srgbClr>
                </a:gs>
                <a:gs pos="100000">
                  <a:srgbClr val="F5AEFF">
                    <a:alpha val="0"/>
                  </a:srgbClr>
                </a:gs>
              </a:gsLst>
              <a:lin ang="0"/>
            </a:gradFill>
          </p:spPr>
        </p:sp>
        <p:sp>
          <p:nvSpPr>
            <p:cNvPr name="TextBox 12" id="12"/>
            <p:cNvSpPr txBox="true"/>
            <p:nvPr/>
          </p:nvSpPr>
          <p:spPr>
            <a:xfrm>
              <a:off x="0" y="-38100"/>
              <a:ext cx="812888" cy="718874"/>
            </a:xfrm>
            <a:prstGeom prst="rect">
              <a:avLst/>
            </a:prstGeom>
          </p:spPr>
          <p:txBody>
            <a:bodyPr anchor="ctr" rtlCol="false" tIns="50800" lIns="50800" bIns="50800" rIns="50800"/>
            <a:lstStyle/>
            <a:p>
              <a:pPr algn="ctr">
                <a:lnSpc>
                  <a:spcPts val="2199"/>
                </a:lnSpc>
              </a:pPr>
            </a:p>
          </p:txBody>
        </p:sp>
      </p:grpSp>
      <p:grpSp>
        <p:nvGrpSpPr>
          <p:cNvPr name="Group 13" id="13"/>
          <p:cNvGrpSpPr/>
          <p:nvPr/>
        </p:nvGrpSpPr>
        <p:grpSpPr>
          <a:xfrm rot="0">
            <a:off x="1883789" y="4533771"/>
            <a:ext cx="490040" cy="611543"/>
            <a:chOff x="0" y="0"/>
            <a:chExt cx="129064" cy="161065"/>
          </a:xfrm>
        </p:grpSpPr>
        <p:sp>
          <p:nvSpPr>
            <p:cNvPr name="Freeform 14" id="14"/>
            <p:cNvSpPr/>
            <p:nvPr/>
          </p:nvSpPr>
          <p:spPr>
            <a:xfrm flipH="false" flipV="false" rot="0">
              <a:off x="0" y="0"/>
              <a:ext cx="129064" cy="161065"/>
            </a:xfrm>
            <a:custGeom>
              <a:avLst/>
              <a:gdLst/>
              <a:ahLst/>
              <a:cxnLst/>
              <a:rect r="r" b="b" t="t" l="l"/>
              <a:pathLst>
                <a:path h="161065" w="129064">
                  <a:moveTo>
                    <a:pt x="0" y="0"/>
                  </a:moveTo>
                  <a:lnTo>
                    <a:pt x="129064" y="0"/>
                  </a:lnTo>
                  <a:lnTo>
                    <a:pt x="129064" y="161065"/>
                  </a:lnTo>
                  <a:lnTo>
                    <a:pt x="0" y="161065"/>
                  </a:lnTo>
                  <a:close/>
                </a:path>
              </a:pathLst>
            </a:custGeom>
            <a:gradFill rotWithShape="true">
              <a:gsLst>
                <a:gs pos="0">
                  <a:srgbClr val="000000">
                    <a:alpha val="100000"/>
                  </a:srgbClr>
                </a:gs>
                <a:gs pos="100000">
                  <a:srgbClr val="FF62AE">
                    <a:alpha val="100000"/>
                  </a:srgbClr>
                </a:gs>
              </a:gsLst>
              <a:lin ang="5400000"/>
            </a:gradFill>
          </p:spPr>
        </p:sp>
        <p:sp>
          <p:nvSpPr>
            <p:cNvPr name="TextBox 15" id="15"/>
            <p:cNvSpPr txBox="true"/>
            <p:nvPr/>
          </p:nvSpPr>
          <p:spPr>
            <a:xfrm>
              <a:off x="0" y="-38100"/>
              <a:ext cx="129064" cy="199165"/>
            </a:xfrm>
            <a:prstGeom prst="rect">
              <a:avLst/>
            </a:prstGeom>
          </p:spPr>
          <p:txBody>
            <a:bodyPr anchor="ctr" rtlCol="false" tIns="50800" lIns="50800" bIns="50800" rIns="50800"/>
            <a:lstStyle/>
            <a:p>
              <a:pPr algn="ctr">
                <a:lnSpc>
                  <a:spcPts val="2199"/>
                </a:lnSpc>
              </a:pPr>
            </a:p>
          </p:txBody>
        </p:sp>
      </p:grpSp>
      <p:grpSp>
        <p:nvGrpSpPr>
          <p:cNvPr name="Group 16" id="16"/>
          <p:cNvGrpSpPr/>
          <p:nvPr/>
        </p:nvGrpSpPr>
        <p:grpSpPr>
          <a:xfrm rot="0">
            <a:off x="1883789" y="5786753"/>
            <a:ext cx="490040" cy="611543"/>
            <a:chOff x="0" y="0"/>
            <a:chExt cx="129064" cy="161065"/>
          </a:xfrm>
        </p:grpSpPr>
        <p:sp>
          <p:nvSpPr>
            <p:cNvPr name="Freeform 17" id="17"/>
            <p:cNvSpPr/>
            <p:nvPr/>
          </p:nvSpPr>
          <p:spPr>
            <a:xfrm flipH="false" flipV="false" rot="0">
              <a:off x="0" y="0"/>
              <a:ext cx="129064" cy="161065"/>
            </a:xfrm>
            <a:custGeom>
              <a:avLst/>
              <a:gdLst/>
              <a:ahLst/>
              <a:cxnLst/>
              <a:rect r="r" b="b" t="t" l="l"/>
              <a:pathLst>
                <a:path h="161065" w="129064">
                  <a:moveTo>
                    <a:pt x="0" y="0"/>
                  </a:moveTo>
                  <a:lnTo>
                    <a:pt x="129064" y="0"/>
                  </a:lnTo>
                  <a:lnTo>
                    <a:pt x="129064" y="161065"/>
                  </a:lnTo>
                  <a:lnTo>
                    <a:pt x="0" y="161065"/>
                  </a:lnTo>
                  <a:close/>
                </a:path>
              </a:pathLst>
            </a:custGeom>
            <a:gradFill rotWithShape="true">
              <a:gsLst>
                <a:gs pos="0">
                  <a:srgbClr val="000000">
                    <a:alpha val="100000"/>
                  </a:srgbClr>
                </a:gs>
                <a:gs pos="100000">
                  <a:srgbClr val="FF62AE">
                    <a:alpha val="100000"/>
                  </a:srgbClr>
                </a:gs>
              </a:gsLst>
              <a:lin ang="5400000"/>
            </a:gradFill>
          </p:spPr>
        </p:sp>
        <p:sp>
          <p:nvSpPr>
            <p:cNvPr name="TextBox 18" id="18"/>
            <p:cNvSpPr txBox="true"/>
            <p:nvPr/>
          </p:nvSpPr>
          <p:spPr>
            <a:xfrm>
              <a:off x="0" y="-38100"/>
              <a:ext cx="129064" cy="199165"/>
            </a:xfrm>
            <a:prstGeom prst="rect">
              <a:avLst/>
            </a:prstGeom>
          </p:spPr>
          <p:txBody>
            <a:bodyPr anchor="ctr" rtlCol="false" tIns="50800" lIns="50800" bIns="50800" rIns="50800"/>
            <a:lstStyle/>
            <a:p>
              <a:pPr algn="ctr">
                <a:lnSpc>
                  <a:spcPts val="2199"/>
                </a:lnSpc>
              </a:pPr>
            </a:p>
          </p:txBody>
        </p:sp>
      </p:grpSp>
      <p:grpSp>
        <p:nvGrpSpPr>
          <p:cNvPr name="Group 19" id="19"/>
          <p:cNvGrpSpPr/>
          <p:nvPr/>
        </p:nvGrpSpPr>
        <p:grpSpPr>
          <a:xfrm rot="0">
            <a:off x="1831216" y="7079161"/>
            <a:ext cx="490040" cy="611543"/>
            <a:chOff x="0" y="0"/>
            <a:chExt cx="129064" cy="161065"/>
          </a:xfrm>
        </p:grpSpPr>
        <p:sp>
          <p:nvSpPr>
            <p:cNvPr name="Freeform 20" id="20"/>
            <p:cNvSpPr/>
            <p:nvPr/>
          </p:nvSpPr>
          <p:spPr>
            <a:xfrm flipH="false" flipV="false" rot="0">
              <a:off x="0" y="0"/>
              <a:ext cx="129064" cy="161065"/>
            </a:xfrm>
            <a:custGeom>
              <a:avLst/>
              <a:gdLst/>
              <a:ahLst/>
              <a:cxnLst/>
              <a:rect r="r" b="b" t="t" l="l"/>
              <a:pathLst>
                <a:path h="161065" w="129064">
                  <a:moveTo>
                    <a:pt x="0" y="0"/>
                  </a:moveTo>
                  <a:lnTo>
                    <a:pt x="129064" y="0"/>
                  </a:lnTo>
                  <a:lnTo>
                    <a:pt x="129064" y="161065"/>
                  </a:lnTo>
                  <a:lnTo>
                    <a:pt x="0" y="161065"/>
                  </a:lnTo>
                  <a:close/>
                </a:path>
              </a:pathLst>
            </a:custGeom>
            <a:gradFill rotWithShape="true">
              <a:gsLst>
                <a:gs pos="0">
                  <a:srgbClr val="000000">
                    <a:alpha val="100000"/>
                  </a:srgbClr>
                </a:gs>
                <a:gs pos="100000">
                  <a:srgbClr val="FF62AE">
                    <a:alpha val="100000"/>
                  </a:srgbClr>
                </a:gs>
              </a:gsLst>
              <a:lin ang="5400000"/>
            </a:gradFill>
          </p:spPr>
        </p:sp>
        <p:sp>
          <p:nvSpPr>
            <p:cNvPr name="TextBox 21" id="21"/>
            <p:cNvSpPr txBox="true"/>
            <p:nvPr/>
          </p:nvSpPr>
          <p:spPr>
            <a:xfrm>
              <a:off x="0" y="-38100"/>
              <a:ext cx="129064" cy="199165"/>
            </a:xfrm>
            <a:prstGeom prst="rect">
              <a:avLst/>
            </a:prstGeom>
          </p:spPr>
          <p:txBody>
            <a:bodyPr anchor="ctr" rtlCol="false" tIns="50800" lIns="50800" bIns="50800" rIns="50800"/>
            <a:lstStyle/>
            <a:p>
              <a:pPr algn="ctr">
                <a:lnSpc>
                  <a:spcPts val="2199"/>
                </a:lnSpc>
              </a:pPr>
            </a:p>
          </p:txBody>
        </p:sp>
      </p:grpSp>
      <p:sp>
        <p:nvSpPr>
          <p:cNvPr name="Freeform 22" id="22"/>
          <p:cNvSpPr/>
          <p:nvPr/>
        </p:nvSpPr>
        <p:spPr>
          <a:xfrm flipH="false" flipV="false" rot="0">
            <a:off x="9423028" y="5303075"/>
            <a:ext cx="1589283" cy="1619888"/>
          </a:xfrm>
          <a:custGeom>
            <a:avLst/>
            <a:gdLst/>
            <a:ahLst/>
            <a:cxnLst/>
            <a:rect r="r" b="b" t="t" l="l"/>
            <a:pathLst>
              <a:path h="1619888" w="1589283">
                <a:moveTo>
                  <a:pt x="0" y="0"/>
                </a:moveTo>
                <a:lnTo>
                  <a:pt x="1589283" y="0"/>
                </a:lnTo>
                <a:lnTo>
                  <a:pt x="1589283" y="1619888"/>
                </a:lnTo>
                <a:lnTo>
                  <a:pt x="0" y="16198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1717421" y="4035125"/>
            <a:ext cx="5788082" cy="4114800"/>
          </a:xfrm>
          <a:custGeom>
            <a:avLst/>
            <a:gdLst/>
            <a:ahLst/>
            <a:cxnLst/>
            <a:rect r="r" b="b" t="t" l="l"/>
            <a:pathLst>
              <a:path h="4114800" w="5788082">
                <a:moveTo>
                  <a:pt x="0" y="0"/>
                </a:moveTo>
                <a:lnTo>
                  <a:pt x="5788082" y="0"/>
                </a:lnTo>
                <a:lnTo>
                  <a:pt x="578808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25" id="25"/>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TextBox 26" id="26"/>
          <p:cNvSpPr txBox="true"/>
          <p:nvPr/>
        </p:nvSpPr>
        <p:spPr>
          <a:xfrm rot="0">
            <a:off x="1859953" y="9144297"/>
            <a:ext cx="3489883" cy="274424"/>
          </a:xfrm>
          <a:prstGeom prst="rect">
            <a:avLst/>
          </a:prstGeom>
        </p:spPr>
        <p:txBody>
          <a:bodyPr anchor="t" rtlCol="false" tIns="0" lIns="0" bIns="0" rIns="0">
            <a:spAutoFit/>
          </a:bodyPr>
          <a:lstStyle/>
          <a:p>
            <a:pPr algn="l">
              <a:lnSpc>
                <a:spcPts val="2199"/>
              </a:lnSpc>
              <a:spcBef>
                <a:spcPct val="0"/>
              </a:spcBef>
            </a:pPr>
            <a:r>
              <a:rPr lang="en-US" b="true" sz="1570">
                <a:solidFill>
                  <a:srgbClr val="F1F1F1"/>
                </a:solidFill>
                <a:latin typeface="Poppins Medium"/>
                <a:ea typeface="Poppins Medium"/>
                <a:cs typeface="Poppins Medium"/>
                <a:sym typeface="Poppins Medium"/>
              </a:rPr>
              <a:t>www.reallygreatsite.com</a:t>
            </a:r>
          </a:p>
        </p:txBody>
      </p:sp>
      <p:sp>
        <p:nvSpPr>
          <p:cNvPr name="TextBox 27" id="27"/>
          <p:cNvSpPr txBox="true"/>
          <p:nvPr/>
        </p:nvSpPr>
        <p:spPr>
          <a:xfrm rot="0">
            <a:off x="15050882" y="9144297"/>
            <a:ext cx="1089416" cy="274424"/>
          </a:xfrm>
          <a:prstGeom prst="rect">
            <a:avLst/>
          </a:prstGeom>
        </p:spPr>
        <p:txBody>
          <a:bodyPr anchor="t" rtlCol="false" tIns="0" lIns="0" bIns="0" rIns="0">
            <a:spAutoFit/>
          </a:bodyPr>
          <a:lstStyle/>
          <a:p>
            <a:pPr algn="l">
              <a:lnSpc>
                <a:spcPts val="2199"/>
              </a:lnSpc>
              <a:spcBef>
                <a:spcPct val="0"/>
              </a:spcBef>
            </a:pPr>
            <a:r>
              <a:rPr lang="en-US" b="true" sz="1570">
                <a:solidFill>
                  <a:srgbClr val="F1F1F1"/>
                </a:solidFill>
                <a:latin typeface="Poppins Medium"/>
                <a:ea typeface="Poppins Medium"/>
                <a:cs typeface="Poppins Medium"/>
                <a:sym typeface="Poppins Medium"/>
              </a:rPr>
              <a:t>next slide</a:t>
            </a:r>
          </a:p>
        </p:txBody>
      </p:sp>
      <p:sp>
        <p:nvSpPr>
          <p:cNvPr name="TextBox 28" id="28"/>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13/15</a:t>
            </a:r>
          </a:p>
        </p:txBody>
      </p:sp>
      <p:sp>
        <p:nvSpPr>
          <p:cNvPr name="TextBox 29" id="29"/>
          <p:cNvSpPr txBox="true"/>
          <p:nvPr/>
        </p:nvSpPr>
        <p:spPr>
          <a:xfrm rot="0">
            <a:off x="1687216" y="3063819"/>
            <a:ext cx="7404041" cy="760482"/>
          </a:xfrm>
          <a:prstGeom prst="rect">
            <a:avLst/>
          </a:prstGeom>
        </p:spPr>
        <p:txBody>
          <a:bodyPr anchor="t" rtlCol="false" tIns="0" lIns="0" bIns="0" rIns="0">
            <a:spAutoFit/>
          </a:bodyPr>
          <a:lstStyle/>
          <a:p>
            <a:pPr algn="l">
              <a:lnSpc>
                <a:spcPts val="5626"/>
              </a:lnSpc>
            </a:pPr>
            <a:r>
              <a:rPr lang="en-US" b="true" sz="5741">
                <a:solidFill>
                  <a:srgbClr val="F1F1F1"/>
                </a:solidFill>
                <a:latin typeface="Montserrat Classic Bold"/>
                <a:ea typeface="Montserrat Classic Bold"/>
                <a:cs typeface="Montserrat Classic Bold"/>
                <a:sym typeface="Montserrat Classic Bold"/>
              </a:rPr>
              <a:t>PRÓXIMOS PASSOS</a:t>
            </a:r>
          </a:p>
        </p:txBody>
      </p:sp>
      <p:sp>
        <p:nvSpPr>
          <p:cNvPr name="TextBox 30" id="30"/>
          <p:cNvSpPr txBox="true"/>
          <p:nvPr/>
        </p:nvSpPr>
        <p:spPr>
          <a:xfrm rot="0">
            <a:off x="2716728" y="4294077"/>
            <a:ext cx="5534725" cy="1005205"/>
          </a:xfrm>
          <a:prstGeom prst="rect">
            <a:avLst/>
          </a:prstGeom>
        </p:spPr>
        <p:txBody>
          <a:bodyPr anchor="t" rtlCol="false" tIns="0" lIns="0" bIns="0" rIns="0">
            <a:spAutoFit/>
          </a:bodyPr>
          <a:lstStyle/>
          <a:p>
            <a:pPr algn="l" marL="604519" indent="-302260" lvl="1">
              <a:lnSpc>
                <a:spcPts val="3919"/>
              </a:lnSpc>
              <a:spcBef>
                <a:spcPct val="0"/>
              </a:spcBef>
              <a:buFont typeface="Arial"/>
              <a:buChar char="•"/>
            </a:pPr>
            <a:r>
              <a:rPr lang="en-US" sz="2799">
                <a:solidFill>
                  <a:srgbClr val="F1F1F1"/>
                </a:solidFill>
                <a:latin typeface="Poppins"/>
                <a:ea typeface="Poppins"/>
                <a:cs typeface="Poppins"/>
                <a:sym typeface="Poppins"/>
              </a:rPr>
              <a:t>Treinamento completo do modelo;</a:t>
            </a:r>
          </a:p>
        </p:txBody>
      </p:sp>
      <p:sp>
        <p:nvSpPr>
          <p:cNvPr name="TextBox 31" id="31"/>
          <p:cNvSpPr txBox="true"/>
          <p:nvPr/>
        </p:nvSpPr>
        <p:spPr>
          <a:xfrm rot="0">
            <a:off x="2716728" y="5794710"/>
            <a:ext cx="5534725" cy="509905"/>
          </a:xfrm>
          <a:prstGeom prst="rect">
            <a:avLst/>
          </a:prstGeom>
        </p:spPr>
        <p:txBody>
          <a:bodyPr anchor="t" rtlCol="false" tIns="0" lIns="0" bIns="0" rIns="0">
            <a:spAutoFit/>
          </a:bodyPr>
          <a:lstStyle/>
          <a:p>
            <a:pPr algn="l" marL="604519" indent="-302260" lvl="1">
              <a:lnSpc>
                <a:spcPts val="3919"/>
              </a:lnSpc>
              <a:spcBef>
                <a:spcPct val="0"/>
              </a:spcBef>
              <a:buFont typeface="Arial"/>
              <a:buChar char="•"/>
            </a:pPr>
            <a:r>
              <a:rPr lang="en-US" sz="2799">
                <a:solidFill>
                  <a:srgbClr val="F1F1F1"/>
                </a:solidFill>
                <a:latin typeface="Poppins"/>
                <a:ea typeface="Poppins"/>
                <a:cs typeface="Poppins"/>
                <a:sym typeface="Poppins"/>
              </a:rPr>
              <a:t>Validação completa;</a:t>
            </a:r>
          </a:p>
        </p:txBody>
      </p:sp>
      <p:sp>
        <p:nvSpPr>
          <p:cNvPr name="TextBox 32" id="32"/>
          <p:cNvSpPr txBox="true"/>
          <p:nvPr/>
        </p:nvSpPr>
        <p:spPr>
          <a:xfrm rot="0">
            <a:off x="2716728" y="6993436"/>
            <a:ext cx="5534725" cy="509905"/>
          </a:xfrm>
          <a:prstGeom prst="rect">
            <a:avLst/>
          </a:prstGeom>
        </p:spPr>
        <p:txBody>
          <a:bodyPr anchor="t" rtlCol="false" tIns="0" lIns="0" bIns="0" rIns="0">
            <a:spAutoFit/>
          </a:bodyPr>
          <a:lstStyle/>
          <a:p>
            <a:pPr algn="l" marL="604519" indent="-302260" lvl="1">
              <a:lnSpc>
                <a:spcPts val="3919"/>
              </a:lnSpc>
              <a:spcBef>
                <a:spcPct val="0"/>
              </a:spcBef>
              <a:buFont typeface="Arial"/>
              <a:buChar char="•"/>
            </a:pPr>
            <a:r>
              <a:rPr lang="en-US" sz="2799">
                <a:solidFill>
                  <a:srgbClr val="F1F1F1"/>
                </a:solidFill>
                <a:latin typeface="Poppins"/>
                <a:ea typeface="Poppins"/>
                <a:cs typeface="Poppins"/>
                <a:sym typeface="Poppins"/>
              </a:rPr>
              <a:t>Testes de precisão;</a:t>
            </a:r>
          </a:p>
        </p:txBody>
      </p:sp>
      <p:sp>
        <p:nvSpPr>
          <p:cNvPr name="TextBox 33" id="33"/>
          <p:cNvSpPr txBox="true"/>
          <p:nvPr/>
        </p:nvSpPr>
        <p:spPr>
          <a:xfrm rot="0">
            <a:off x="12183886" y="5111943"/>
            <a:ext cx="5129577" cy="1811020"/>
          </a:xfrm>
          <a:prstGeom prst="rect">
            <a:avLst/>
          </a:prstGeom>
        </p:spPr>
        <p:txBody>
          <a:bodyPr anchor="t" rtlCol="false" tIns="0" lIns="0" bIns="0" rIns="0">
            <a:spAutoFit/>
          </a:bodyPr>
          <a:lstStyle/>
          <a:p>
            <a:pPr algn="ctr">
              <a:lnSpc>
                <a:spcPts val="7279"/>
              </a:lnSpc>
            </a:pPr>
            <a:r>
              <a:rPr lang="en-US" sz="5199" b="true">
                <a:solidFill>
                  <a:srgbClr val="F1F1F1"/>
                </a:solidFill>
                <a:latin typeface="Open Sans Bold"/>
                <a:ea typeface="Open Sans Bold"/>
                <a:cs typeface="Open Sans Bold"/>
                <a:sym typeface="Open Sans Bold"/>
              </a:rPr>
              <a:t>Modelagem de IA</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121959" y="1724819"/>
            <a:ext cx="2202264" cy="3089911"/>
          </a:xfrm>
          <a:custGeom>
            <a:avLst/>
            <a:gdLst/>
            <a:ahLst/>
            <a:cxnLst/>
            <a:rect r="r" b="b" t="t" l="l"/>
            <a:pathLst>
              <a:path h="3089911" w="2202264">
                <a:moveTo>
                  <a:pt x="0" y="0"/>
                </a:moveTo>
                <a:lnTo>
                  <a:pt x="2202264" y="0"/>
                </a:lnTo>
                <a:lnTo>
                  <a:pt x="2202264" y="3089911"/>
                </a:lnTo>
                <a:lnTo>
                  <a:pt x="0" y="3089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930" y="448448"/>
            <a:ext cx="22013909" cy="1165727"/>
            <a:chOff x="0" y="0"/>
            <a:chExt cx="5797902" cy="307023"/>
          </a:xfrm>
        </p:grpSpPr>
        <p:sp>
          <p:nvSpPr>
            <p:cNvPr name="Freeform 4" id="4"/>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5" id="5"/>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6" id="6"/>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5932473" y="8840789"/>
            <a:ext cx="914525" cy="919540"/>
          </a:xfrm>
          <a:custGeom>
            <a:avLst/>
            <a:gdLst/>
            <a:ahLst/>
            <a:cxnLst/>
            <a:rect r="r" b="b" t="t" l="l"/>
            <a:pathLst>
              <a:path h="919540" w="914525">
                <a:moveTo>
                  <a:pt x="914525" y="0"/>
                </a:moveTo>
                <a:lnTo>
                  <a:pt x="0" y="0"/>
                </a:lnTo>
                <a:lnTo>
                  <a:pt x="0" y="919541"/>
                </a:lnTo>
                <a:lnTo>
                  <a:pt x="914525" y="919541"/>
                </a:lnTo>
                <a:lnTo>
                  <a:pt x="91452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808071" y="2329182"/>
            <a:ext cx="10903442" cy="1840615"/>
          </a:xfrm>
          <a:prstGeom prst="rect">
            <a:avLst/>
          </a:prstGeom>
        </p:spPr>
        <p:txBody>
          <a:bodyPr anchor="t" rtlCol="false" tIns="0" lIns="0" bIns="0" rIns="0">
            <a:spAutoFit/>
          </a:bodyPr>
          <a:lstStyle/>
          <a:p>
            <a:pPr algn="ctr">
              <a:lnSpc>
                <a:spcPts val="7096"/>
              </a:lnSpc>
            </a:pPr>
            <a:r>
              <a:rPr lang="en-US" b="true" sz="7241">
                <a:solidFill>
                  <a:srgbClr val="F1F1F1"/>
                </a:solidFill>
                <a:latin typeface="Montserrat Classic Bold"/>
                <a:ea typeface="Montserrat Classic Bold"/>
                <a:cs typeface="Montserrat Classic Bold"/>
                <a:sym typeface="Montserrat Classic Bold"/>
              </a:rPr>
              <a:t>CONSIDERAÇÕES FINAIS</a:t>
            </a:r>
          </a:p>
        </p:txBody>
      </p:sp>
      <p:grpSp>
        <p:nvGrpSpPr>
          <p:cNvPr name="Group 9" id="9"/>
          <p:cNvGrpSpPr/>
          <p:nvPr/>
        </p:nvGrpSpPr>
        <p:grpSpPr>
          <a:xfrm rot="0">
            <a:off x="-1267155" y="4169798"/>
            <a:ext cx="23400845" cy="3059428"/>
            <a:chOff x="0" y="0"/>
            <a:chExt cx="6163186" cy="805775"/>
          </a:xfrm>
        </p:grpSpPr>
        <p:sp>
          <p:nvSpPr>
            <p:cNvPr name="Freeform 10" id="10"/>
            <p:cNvSpPr/>
            <p:nvPr/>
          </p:nvSpPr>
          <p:spPr>
            <a:xfrm flipH="false" flipV="false" rot="0">
              <a:off x="0" y="0"/>
              <a:ext cx="6163185" cy="805775"/>
            </a:xfrm>
            <a:custGeom>
              <a:avLst/>
              <a:gdLst/>
              <a:ahLst/>
              <a:cxnLst/>
              <a:rect r="r" b="b" t="t" l="l"/>
              <a:pathLst>
                <a:path h="805775" w="6163185">
                  <a:moveTo>
                    <a:pt x="0" y="0"/>
                  </a:moveTo>
                  <a:lnTo>
                    <a:pt x="6163185" y="0"/>
                  </a:lnTo>
                  <a:lnTo>
                    <a:pt x="6163185" y="805775"/>
                  </a:lnTo>
                  <a:lnTo>
                    <a:pt x="0" y="805775"/>
                  </a:lnTo>
                  <a:close/>
                </a:path>
              </a:pathLst>
            </a:custGeom>
            <a:gradFill rotWithShape="true">
              <a:gsLst>
                <a:gs pos="0">
                  <a:srgbClr val="006CCD">
                    <a:alpha val="33000"/>
                  </a:srgbClr>
                </a:gs>
                <a:gs pos="50000">
                  <a:srgbClr val="AF5ABB">
                    <a:alpha val="32010"/>
                  </a:srgbClr>
                </a:gs>
                <a:gs pos="100000">
                  <a:srgbClr val="F5AEFF">
                    <a:alpha val="0"/>
                  </a:srgbClr>
                </a:gs>
              </a:gsLst>
              <a:lin ang="0"/>
            </a:gradFill>
          </p:spPr>
        </p:sp>
        <p:sp>
          <p:nvSpPr>
            <p:cNvPr name="TextBox 11" id="11"/>
            <p:cNvSpPr txBox="true"/>
            <p:nvPr/>
          </p:nvSpPr>
          <p:spPr>
            <a:xfrm>
              <a:off x="0" y="-38100"/>
              <a:ext cx="6163186" cy="843875"/>
            </a:xfrm>
            <a:prstGeom prst="rect">
              <a:avLst/>
            </a:prstGeom>
          </p:spPr>
          <p:txBody>
            <a:bodyPr anchor="ctr" rtlCol="false" tIns="50800" lIns="50800" bIns="50800" rIns="50800"/>
            <a:lstStyle/>
            <a:p>
              <a:pPr algn="ctr">
                <a:lnSpc>
                  <a:spcPts val="2199"/>
                </a:lnSpc>
              </a:pPr>
            </a:p>
          </p:txBody>
        </p:sp>
      </p:grpSp>
      <p:grpSp>
        <p:nvGrpSpPr>
          <p:cNvPr name="Group 12" id="12"/>
          <p:cNvGrpSpPr>
            <a:grpSpLocks noChangeAspect="true"/>
          </p:cNvGrpSpPr>
          <p:nvPr/>
        </p:nvGrpSpPr>
        <p:grpSpPr>
          <a:xfrm rot="0">
            <a:off x="1976587" y="3823103"/>
            <a:ext cx="3823871" cy="3823871"/>
            <a:chOff x="0" y="0"/>
            <a:chExt cx="14840029" cy="14840029"/>
          </a:xfrm>
        </p:grpSpPr>
        <p:sp>
          <p:nvSpPr>
            <p:cNvPr name="Freeform 13" id="1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00000">
                    <a:alpha val="100000"/>
                  </a:srgbClr>
                </a:gs>
                <a:gs pos="100000">
                  <a:srgbClr val="FF62AE">
                    <a:alpha val="100000"/>
                  </a:srgbClr>
                </a:gs>
              </a:gsLst>
              <a:lin ang="0"/>
            </a:gradFill>
          </p:spPr>
        </p:sp>
        <p:sp>
          <p:nvSpPr>
            <p:cNvPr name="Freeform 14" id="1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5" id="1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4618" t="0" r="-24618" b="0"/>
              </a:stretch>
            </a:blipFill>
          </p:spPr>
        </p:sp>
      </p:grpSp>
      <p:grpSp>
        <p:nvGrpSpPr>
          <p:cNvPr name="Group 16" id="16"/>
          <p:cNvGrpSpPr>
            <a:grpSpLocks noChangeAspect="true"/>
          </p:cNvGrpSpPr>
          <p:nvPr/>
        </p:nvGrpSpPr>
        <p:grpSpPr>
          <a:xfrm rot="0">
            <a:off x="1542207" y="3658702"/>
            <a:ext cx="1875985" cy="1875985"/>
            <a:chOff x="0" y="0"/>
            <a:chExt cx="14840029" cy="14840029"/>
          </a:xfrm>
        </p:grpSpPr>
        <p:sp>
          <p:nvSpPr>
            <p:cNvPr name="Freeform 17" id="1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00000">
                    <a:alpha val="100000"/>
                  </a:srgbClr>
                </a:gs>
                <a:gs pos="100000">
                  <a:srgbClr val="FF62AE">
                    <a:alpha val="100000"/>
                  </a:srgbClr>
                </a:gs>
              </a:gsLst>
              <a:lin ang="0"/>
            </a:gradFill>
          </p:spPr>
        </p:sp>
        <p:sp>
          <p:nvSpPr>
            <p:cNvPr name="Freeform 18" id="1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9" id="1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5134" t="0" r="-25134" b="0"/>
              </a:stretch>
            </a:blipFill>
          </p:spPr>
        </p:sp>
      </p:grpSp>
      <p:sp>
        <p:nvSpPr>
          <p:cNvPr name="TextBox 20" id="20"/>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21" id="21"/>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TextBox 22" id="22"/>
          <p:cNvSpPr txBox="true"/>
          <p:nvPr/>
        </p:nvSpPr>
        <p:spPr>
          <a:xfrm rot="0">
            <a:off x="15050882" y="9144297"/>
            <a:ext cx="1089416" cy="274424"/>
          </a:xfrm>
          <a:prstGeom prst="rect">
            <a:avLst/>
          </a:prstGeom>
        </p:spPr>
        <p:txBody>
          <a:bodyPr anchor="t" rtlCol="false" tIns="0" lIns="0" bIns="0" rIns="0">
            <a:spAutoFit/>
          </a:bodyPr>
          <a:lstStyle/>
          <a:p>
            <a:pPr algn="l">
              <a:lnSpc>
                <a:spcPts val="2199"/>
              </a:lnSpc>
              <a:spcBef>
                <a:spcPct val="0"/>
              </a:spcBef>
            </a:pPr>
            <a:r>
              <a:rPr lang="en-US" b="true" sz="1570">
                <a:solidFill>
                  <a:srgbClr val="F1F1F1"/>
                </a:solidFill>
                <a:latin typeface="Poppins Medium"/>
                <a:ea typeface="Poppins Medium"/>
                <a:cs typeface="Poppins Medium"/>
                <a:sym typeface="Poppins Medium"/>
              </a:rPr>
              <a:t>next slide</a:t>
            </a:r>
          </a:p>
        </p:txBody>
      </p:sp>
      <p:sp>
        <p:nvSpPr>
          <p:cNvPr name="TextBox 23" id="23"/>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14/15</a:t>
            </a:r>
          </a:p>
        </p:txBody>
      </p:sp>
      <p:sp>
        <p:nvSpPr>
          <p:cNvPr name="TextBox 24" id="24"/>
          <p:cNvSpPr txBox="true"/>
          <p:nvPr/>
        </p:nvSpPr>
        <p:spPr>
          <a:xfrm rot="0">
            <a:off x="6355858" y="4757580"/>
            <a:ext cx="9784440" cy="1952730"/>
          </a:xfrm>
          <a:prstGeom prst="rect">
            <a:avLst/>
          </a:prstGeom>
        </p:spPr>
        <p:txBody>
          <a:bodyPr anchor="t" rtlCol="false" tIns="0" lIns="0" bIns="0" rIns="0">
            <a:spAutoFit/>
          </a:bodyPr>
          <a:lstStyle/>
          <a:p>
            <a:pPr algn="l">
              <a:lnSpc>
                <a:spcPts val="2619"/>
              </a:lnSpc>
              <a:spcBef>
                <a:spcPct val="0"/>
              </a:spcBef>
            </a:pPr>
            <a:r>
              <a:rPr lang="en-US" b="true" sz="1870">
                <a:solidFill>
                  <a:srgbClr val="F1F1F1"/>
                </a:solidFill>
                <a:latin typeface="Poppins Medium"/>
                <a:ea typeface="Poppins Medium"/>
                <a:cs typeface="Poppins Medium"/>
                <a:sym typeface="Poppins Medium"/>
              </a:rPr>
              <a:t>O estudo do Dataset e o trabalho em grupo, nos fez questionar bastante a nossa capacidade, no entanto conseguimos entregar um trabalho que para nós é digno de um estudante do Geração Caldeira, toda a execução do trabalho foi muito tranquila e o nosso grupo conseguiu se entender muito bem. Não houve desentendimentos, todos trabalharam e entregaram o que foi pedido da melhor maneira possível!</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8448"/>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4860" y="7814294"/>
            <a:ext cx="19039422" cy="4283870"/>
          </a:xfrm>
          <a:custGeom>
            <a:avLst/>
            <a:gdLst/>
            <a:ahLst/>
            <a:cxnLst/>
            <a:rect r="r" b="b" t="t" l="l"/>
            <a:pathLst>
              <a:path h="4283870" w="19039422">
                <a:moveTo>
                  <a:pt x="0" y="0"/>
                </a:moveTo>
                <a:lnTo>
                  <a:pt x="19039421" y="0"/>
                </a:lnTo>
                <a:lnTo>
                  <a:pt x="19039421" y="4283870"/>
                </a:lnTo>
                <a:lnTo>
                  <a:pt x="0" y="4283870"/>
                </a:lnTo>
                <a:lnTo>
                  <a:pt x="0" y="0"/>
                </a:lnTo>
                <a:close/>
              </a:path>
            </a:pathLst>
          </a:custGeom>
          <a:blipFill>
            <a:blip r:embed="rId4">
              <a:alphaModFix amt="38000"/>
            </a:blip>
            <a:stretch>
              <a:fillRect l="0" t="0" r="0" b="0"/>
            </a:stretch>
          </a:blipFill>
        </p:spPr>
      </p:sp>
      <p:sp>
        <p:nvSpPr>
          <p:cNvPr name="Freeform 7" id="7"/>
          <p:cNvSpPr/>
          <p:nvPr/>
        </p:nvSpPr>
        <p:spPr>
          <a:xfrm flipH="false" flipV="false" rot="0">
            <a:off x="5299757" y="3455762"/>
            <a:ext cx="7867742" cy="4863695"/>
          </a:xfrm>
          <a:custGeom>
            <a:avLst/>
            <a:gdLst/>
            <a:ahLst/>
            <a:cxnLst/>
            <a:rect r="r" b="b" t="t" l="l"/>
            <a:pathLst>
              <a:path h="4863695" w="7867742">
                <a:moveTo>
                  <a:pt x="0" y="0"/>
                </a:moveTo>
                <a:lnTo>
                  <a:pt x="7867742" y="0"/>
                </a:lnTo>
                <a:lnTo>
                  <a:pt x="7867742" y="4863695"/>
                </a:lnTo>
                <a:lnTo>
                  <a:pt x="0" y="4863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903128" y="6296094"/>
            <a:ext cx="671610" cy="684443"/>
          </a:xfrm>
          <a:custGeom>
            <a:avLst/>
            <a:gdLst/>
            <a:ahLst/>
            <a:cxnLst/>
            <a:rect r="r" b="b" t="t" l="l"/>
            <a:pathLst>
              <a:path h="684443" w="671610">
                <a:moveTo>
                  <a:pt x="0" y="0"/>
                </a:moveTo>
                <a:lnTo>
                  <a:pt x="671610" y="0"/>
                </a:lnTo>
                <a:lnTo>
                  <a:pt x="671610" y="684443"/>
                </a:lnTo>
                <a:lnTo>
                  <a:pt x="0" y="684443"/>
                </a:lnTo>
                <a:lnTo>
                  <a:pt x="0" y="0"/>
                </a:lnTo>
                <a:close/>
              </a:path>
            </a:pathLst>
          </a:custGeom>
          <a:blipFill>
            <a:blip r:embed="rId7"/>
            <a:stretch>
              <a:fillRect l="0" t="0" r="0" b="0"/>
            </a:stretch>
          </a:blipFill>
        </p:spPr>
      </p:sp>
      <p:sp>
        <p:nvSpPr>
          <p:cNvPr name="Freeform 9" id="9"/>
          <p:cNvSpPr/>
          <p:nvPr/>
        </p:nvSpPr>
        <p:spPr>
          <a:xfrm flipH="false" flipV="false" rot="0">
            <a:off x="12710349" y="3816871"/>
            <a:ext cx="671610" cy="684443"/>
          </a:xfrm>
          <a:custGeom>
            <a:avLst/>
            <a:gdLst/>
            <a:ahLst/>
            <a:cxnLst/>
            <a:rect r="r" b="b" t="t" l="l"/>
            <a:pathLst>
              <a:path h="684443" w="671610">
                <a:moveTo>
                  <a:pt x="0" y="0"/>
                </a:moveTo>
                <a:lnTo>
                  <a:pt x="671610" y="0"/>
                </a:lnTo>
                <a:lnTo>
                  <a:pt x="671610" y="684443"/>
                </a:lnTo>
                <a:lnTo>
                  <a:pt x="0" y="684443"/>
                </a:lnTo>
                <a:lnTo>
                  <a:pt x="0" y="0"/>
                </a:lnTo>
                <a:close/>
              </a:path>
            </a:pathLst>
          </a:custGeom>
          <a:blipFill>
            <a:blip r:embed="rId7"/>
            <a:stretch>
              <a:fillRect l="0" t="0" r="0" b="0"/>
            </a:stretch>
          </a:blipFill>
        </p:spPr>
      </p:sp>
      <p:sp>
        <p:nvSpPr>
          <p:cNvPr name="Freeform 10" id="10"/>
          <p:cNvSpPr/>
          <p:nvPr/>
        </p:nvSpPr>
        <p:spPr>
          <a:xfrm flipH="false" flipV="false" rot="0">
            <a:off x="782724" y="4476067"/>
            <a:ext cx="2018507" cy="2823086"/>
          </a:xfrm>
          <a:custGeom>
            <a:avLst/>
            <a:gdLst/>
            <a:ahLst/>
            <a:cxnLst/>
            <a:rect r="r" b="b" t="t" l="l"/>
            <a:pathLst>
              <a:path h="2823086" w="2018507">
                <a:moveTo>
                  <a:pt x="0" y="0"/>
                </a:moveTo>
                <a:lnTo>
                  <a:pt x="2018507" y="0"/>
                </a:lnTo>
                <a:lnTo>
                  <a:pt x="2018507" y="2823086"/>
                </a:lnTo>
                <a:lnTo>
                  <a:pt x="0" y="2823086"/>
                </a:lnTo>
                <a:lnTo>
                  <a:pt x="0" y="0"/>
                </a:lnTo>
                <a:close/>
              </a:path>
            </a:pathLst>
          </a:custGeom>
          <a:blipFill>
            <a:blip r:embed="rId8"/>
            <a:stretch>
              <a:fillRect l="0" t="0" r="0" b="0"/>
            </a:stretch>
          </a:blipFill>
        </p:spPr>
      </p:sp>
      <p:sp>
        <p:nvSpPr>
          <p:cNvPr name="Freeform 11" id="11"/>
          <p:cNvSpPr/>
          <p:nvPr/>
        </p:nvSpPr>
        <p:spPr>
          <a:xfrm flipH="false" flipV="false" rot="0">
            <a:off x="15486769" y="4475943"/>
            <a:ext cx="2091538" cy="2823210"/>
          </a:xfrm>
          <a:custGeom>
            <a:avLst/>
            <a:gdLst/>
            <a:ahLst/>
            <a:cxnLst/>
            <a:rect r="r" b="b" t="t" l="l"/>
            <a:pathLst>
              <a:path h="2823210" w="2091538">
                <a:moveTo>
                  <a:pt x="0" y="0"/>
                </a:moveTo>
                <a:lnTo>
                  <a:pt x="2091538" y="0"/>
                </a:lnTo>
                <a:lnTo>
                  <a:pt x="2091538" y="2823210"/>
                </a:lnTo>
                <a:lnTo>
                  <a:pt x="0" y="2823210"/>
                </a:lnTo>
                <a:lnTo>
                  <a:pt x="0" y="0"/>
                </a:lnTo>
                <a:close/>
              </a:path>
            </a:pathLst>
          </a:custGeom>
          <a:blipFill>
            <a:blip r:embed="rId9"/>
            <a:stretch>
              <a:fillRect l="-8886" t="0" r="-8886" b="0"/>
            </a:stretch>
          </a:blipFill>
        </p:spPr>
      </p:sp>
      <p:sp>
        <p:nvSpPr>
          <p:cNvPr name="TextBox 12" id="12"/>
          <p:cNvSpPr txBox="true"/>
          <p:nvPr/>
        </p:nvSpPr>
        <p:spPr>
          <a:xfrm rot="0">
            <a:off x="4191881" y="5138688"/>
            <a:ext cx="9904239" cy="1374363"/>
          </a:xfrm>
          <a:prstGeom prst="rect">
            <a:avLst/>
          </a:prstGeom>
        </p:spPr>
        <p:txBody>
          <a:bodyPr anchor="t" rtlCol="false" tIns="0" lIns="0" bIns="0" rIns="0">
            <a:spAutoFit/>
          </a:bodyPr>
          <a:lstStyle/>
          <a:p>
            <a:pPr algn="ctr">
              <a:lnSpc>
                <a:spcPts val="9732"/>
              </a:lnSpc>
            </a:pPr>
            <a:r>
              <a:rPr lang="en-US" b="true" sz="11586">
                <a:solidFill>
                  <a:srgbClr val="F1F1F1"/>
                </a:solidFill>
                <a:latin typeface="Montserrat Classic Bold"/>
                <a:ea typeface="Montserrat Classic Bold"/>
                <a:cs typeface="Montserrat Classic Bold"/>
                <a:sym typeface="Montserrat Classic Bold"/>
              </a:rPr>
              <a:t>DÚVIDAS?</a:t>
            </a:r>
          </a:p>
        </p:txBody>
      </p:sp>
      <p:sp>
        <p:nvSpPr>
          <p:cNvPr name="TextBox 13" id="13"/>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14" id="14"/>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TextBox 15" id="15"/>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15/15</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8448"/>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725909" y="6700902"/>
            <a:ext cx="22013909" cy="3059428"/>
            <a:chOff x="0" y="0"/>
            <a:chExt cx="5797902" cy="805775"/>
          </a:xfrm>
        </p:grpSpPr>
        <p:sp>
          <p:nvSpPr>
            <p:cNvPr name="Freeform 7" id="7"/>
            <p:cNvSpPr/>
            <p:nvPr/>
          </p:nvSpPr>
          <p:spPr>
            <a:xfrm flipH="false" flipV="false" rot="0">
              <a:off x="0" y="0"/>
              <a:ext cx="5797902" cy="805775"/>
            </a:xfrm>
            <a:custGeom>
              <a:avLst/>
              <a:gdLst/>
              <a:ahLst/>
              <a:cxnLst/>
              <a:rect r="r" b="b" t="t" l="l"/>
              <a:pathLst>
                <a:path h="805775" w="5797902">
                  <a:moveTo>
                    <a:pt x="0" y="0"/>
                  </a:moveTo>
                  <a:lnTo>
                    <a:pt x="5797902" y="0"/>
                  </a:lnTo>
                  <a:lnTo>
                    <a:pt x="5797902" y="805775"/>
                  </a:lnTo>
                  <a:lnTo>
                    <a:pt x="0" y="805775"/>
                  </a:lnTo>
                  <a:close/>
                </a:path>
              </a:pathLst>
            </a:custGeom>
            <a:gradFill rotWithShape="true">
              <a:gsLst>
                <a:gs pos="0">
                  <a:srgbClr val="006CCD">
                    <a:alpha val="33000"/>
                  </a:srgbClr>
                </a:gs>
                <a:gs pos="50000">
                  <a:srgbClr val="AF5ABB">
                    <a:alpha val="32010"/>
                  </a:srgbClr>
                </a:gs>
                <a:gs pos="100000">
                  <a:srgbClr val="F5AEFF">
                    <a:alpha val="0"/>
                  </a:srgbClr>
                </a:gs>
              </a:gsLst>
              <a:lin ang="0"/>
            </a:gradFill>
          </p:spPr>
        </p:sp>
        <p:sp>
          <p:nvSpPr>
            <p:cNvPr name="TextBox 8" id="8"/>
            <p:cNvSpPr txBox="true"/>
            <p:nvPr/>
          </p:nvSpPr>
          <p:spPr>
            <a:xfrm>
              <a:off x="0" y="-38100"/>
              <a:ext cx="5797902" cy="843875"/>
            </a:xfrm>
            <a:prstGeom prst="rect">
              <a:avLst/>
            </a:prstGeom>
          </p:spPr>
          <p:txBody>
            <a:bodyPr anchor="ctr" rtlCol="false" tIns="50800" lIns="50800" bIns="50800" rIns="50800"/>
            <a:lstStyle/>
            <a:p>
              <a:pPr algn="ctr">
                <a:lnSpc>
                  <a:spcPts val="2199"/>
                </a:lnSpc>
              </a:pPr>
            </a:p>
          </p:txBody>
        </p:sp>
      </p:grpSp>
      <p:grpSp>
        <p:nvGrpSpPr>
          <p:cNvPr name="Group 9" id="9"/>
          <p:cNvGrpSpPr>
            <a:grpSpLocks noChangeAspect="true"/>
          </p:cNvGrpSpPr>
          <p:nvPr/>
        </p:nvGrpSpPr>
        <p:grpSpPr>
          <a:xfrm rot="0">
            <a:off x="15217419" y="1614175"/>
            <a:ext cx="2287860" cy="2287860"/>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00000">
                    <a:alpha val="100000"/>
                  </a:srgbClr>
                </a:gs>
                <a:gs pos="100000">
                  <a:srgbClr val="FF62AE">
                    <a:alpha val="100000"/>
                  </a:srgbClr>
                </a:gs>
              </a:gsLst>
              <a:lin ang="0"/>
            </a:gra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25046" r="223" b="-25046"/>
              </a:stretch>
            </a:blipFill>
          </p:spPr>
        </p:sp>
      </p:grpSp>
      <p:grpSp>
        <p:nvGrpSpPr>
          <p:cNvPr name="Group 13" id="13"/>
          <p:cNvGrpSpPr/>
          <p:nvPr/>
        </p:nvGrpSpPr>
        <p:grpSpPr>
          <a:xfrm rot="0">
            <a:off x="-1144393" y="3415482"/>
            <a:ext cx="2508210" cy="3813744"/>
            <a:chOff x="0" y="0"/>
            <a:chExt cx="660598" cy="1004443"/>
          </a:xfrm>
        </p:grpSpPr>
        <p:sp>
          <p:nvSpPr>
            <p:cNvPr name="Freeform 14" id="14"/>
            <p:cNvSpPr/>
            <p:nvPr/>
          </p:nvSpPr>
          <p:spPr>
            <a:xfrm flipH="false" flipV="false" rot="0">
              <a:off x="0" y="0"/>
              <a:ext cx="660598" cy="1004443"/>
            </a:xfrm>
            <a:custGeom>
              <a:avLst/>
              <a:gdLst/>
              <a:ahLst/>
              <a:cxnLst/>
              <a:rect r="r" b="b" t="t" l="l"/>
              <a:pathLst>
                <a:path h="1004443" w="660598">
                  <a:moveTo>
                    <a:pt x="0" y="0"/>
                  </a:moveTo>
                  <a:lnTo>
                    <a:pt x="660598" y="0"/>
                  </a:lnTo>
                  <a:lnTo>
                    <a:pt x="660598" y="1004443"/>
                  </a:lnTo>
                  <a:lnTo>
                    <a:pt x="0" y="1004443"/>
                  </a:lnTo>
                  <a:close/>
                </a:path>
              </a:pathLst>
            </a:custGeom>
            <a:gradFill rotWithShape="true">
              <a:gsLst>
                <a:gs pos="0">
                  <a:srgbClr val="000000">
                    <a:alpha val="30000"/>
                  </a:srgbClr>
                </a:gs>
                <a:gs pos="100000">
                  <a:srgbClr val="FF62AE">
                    <a:alpha val="30000"/>
                  </a:srgbClr>
                </a:gs>
              </a:gsLst>
              <a:lin ang="5400000"/>
            </a:gradFill>
          </p:spPr>
        </p:sp>
        <p:sp>
          <p:nvSpPr>
            <p:cNvPr name="TextBox 15" id="15"/>
            <p:cNvSpPr txBox="true"/>
            <p:nvPr/>
          </p:nvSpPr>
          <p:spPr>
            <a:xfrm>
              <a:off x="0" y="-38100"/>
              <a:ext cx="660598" cy="1042543"/>
            </a:xfrm>
            <a:prstGeom prst="rect">
              <a:avLst/>
            </a:prstGeom>
          </p:spPr>
          <p:txBody>
            <a:bodyPr anchor="ctr" rtlCol="false" tIns="50800" lIns="50800" bIns="50800" rIns="50800"/>
            <a:lstStyle/>
            <a:p>
              <a:pPr algn="ctr">
                <a:lnSpc>
                  <a:spcPts val="2199"/>
                </a:lnSpc>
              </a:pPr>
            </a:p>
          </p:txBody>
        </p:sp>
      </p:grpSp>
      <p:grpSp>
        <p:nvGrpSpPr>
          <p:cNvPr name="Group 16" id="16"/>
          <p:cNvGrpSpPr/>
          <p:nvPr/>
        </p:nvGrpSpPr>
        <p:grpSpPr>
          <a:xfrm rot="0">
            <a:off x="17540132" y="6700902"/>
            <a:ext cx="747868" cy="7478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000000">
                      <a:alpha val="100000"/>
                    </a:srgbClr>
                  </a:gs>
                  <a:gs pos="100000">
                    <a:srgbClr val="FF62AE">
                      <a:alpha val="100000"/>
                    </a:srgbClr>
                  </a:gs>
                </a:gsLst>
                <a:lin ang="5400000"/>
              </a:gra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9" id="19"/>
          <p:cNvGrpSpPr/>
          <p:nvPr/>
        </p:nvGrpSpPr>
        <p:grpSpPr>
          <a:xfrm rot="0">
            <a:off x="0" y="2384653"/>
            <a:ext cx="636735" cy="63673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000000">
                      <a:alpha val="100000"/>
                    </a:srgbClr>
                  </a:gs>
                  <a:gs pos="100000">
                    <a:srgbClr val="FF62AE">
                      <a:alpha val="100000"/>
                    </a:srgbClr>
                  </a:gs>
                </a:gsLst>
                <a:lin ang="5400000"/>
              </a:gra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2" id="22"/>
          <p:cNvGrpSpPr>
            <a:grpSpLocks noChangeAspect="true"/>
          </p:cNvGrpSpPr>
          <p:nvPr/>
        </p:nvGrpSpPr>
        <p:grpSpPr>
          <a:xfrm rot="0">
            <a:off x="8124239" y="1499985"/>
            <a:ext cx="2287860" cy="2287860"/>
            <a:chOff x="0" y="0"/>
            <a:chExt cx="14840029" cy="14840029"/>
          </a:xfrm>
        </p:grpSpPr>
        <p:sp>
          <p:nvSpPr>
            <p:cNvPr name="Freeform 23" id="2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00000">
                    <a:alpha val="100000"/>
                  </a:srgbClr>
                </a:gs>
                <a:gs pos="100000">
                  <a:srgbClr val="FF62AE">
                    <a:alpha val="100000"/>
                  </a:srgbClr>
                </a:gs>
              </a:gsLst>
              <a:lin ang="0"/>
            </a:gradFill>
          </p:spPr>
        </p:sp>
        <p:sp>
          <p:nvSpPr>
            <p:cNvPr name="Freeform 24" id="2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5" id="2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25046" r="223" b="-25046"/>
              </a:stretch>
            </a:blipFill>
          </p:spPr>
        </p:sp>
      </p:grpSp>
      <p:grpSp>
        <p:nvGrpSpPr>
          <p:cNvPr name="Group 26" id="26"/>
          <p:cNvGrpSpPr>
            <a:grpSpLocks noChangeAspect="true"/>
          </p:cNvGrpSpPr>
          <p:nvPr/>
        </p:nvGrpSpPr>
        <p:grpSpPr>
          <a:xfrm rot="0">
            <a:off x="11669399" y="3787845"/>
            <a:ext cx="2287860" cy="2287860"/>
            <a:chOff x="0" y="0"/>
            <a:chExt cx="14840029" cy="14840029"/>
          </a:xfrm>
        </p:grpSpPr>
        <p:sp>
          <p:nvSpPr>
            <p:cNvPr name="Freeform 27" id="2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00000">
                    <a:alpha val="100000"/>
                  </a:srgbClr>
                </a:gs>
                <a:gs pos="100000">
                  <a:srgbClr val="FF62AE">
                    <a:alpha val="100000"/>
                  </a:srgbClr>
                </a:gs>
              </a:gsLst>
              <a:lin ang="0"/>
            </a:gradFill>
          </p:spPr>
        </p:sp>
        <p:sp>
          <p:nvSpPr>
            <p:cNvPr name="Freeform 28" id="2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9" id="2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25046" r="223" b="-25046"/>
              </a:stretch>
            </a:blipFill>
          </p:spPr>
        </p:sp>
      </p:grpSp>
      <p:grpSp>
        <p:nvGrpSpPr>
          <p:cNvPr name="Group 30" id="30"/>
          <p:cNvGrpSpPr>
            <a:grpSpLocks noChangeAspect="true"/>
          </p:cNvGrpSpPr>
          <p:nvPr/>
        </p:nvGrpSpPr>
        <p:grpSpPr>
          <a:xfrm rot="0">
            <a:off x="1028700" y="1499985"/>
            <a:ext cx="2290219" cy="2290219"/>
            <a:chOff x="0" y="0"/>
            <a:chExt cx="14840029" cy="14840029"/>
          </a:xfrm>
        </p:grpSpPr>
        <p:sp>
          <p:nvSpPr>
            <p:cNvPr name="Freeform 31" id="3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00000">
                    <a:alpha val="100000"/>
                  </a:srgbClr>
                </a:gs>
                <a:gs pos="100000">
                  <a:srgbClr val="FF62AE">
                    <a:alpha val="100000"/>
                  </a:srgbClr>
                </a:gs>
              </a:gsLst>
              <a:lin ang="0"/>
            </a:gradFill>
          </p:spPr>
        </p:sp>
        <p:sp>
          <p:nvSpPr>
            <p:cNvPr name="Freeform 32" id="3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3" id="3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15368" t="0" r="-15368" b="0"/>
              </a:stretch>
            </a:blipFill>
          </p:spPr>
        </p:sp>
      </p:grpSp>
      <p:grpSp>
        <p:nvGrpSpPr>
          <p:cNvPr name="Group 34" id="34"/>
          <p:cNvGrpSpPr>
            <a:grpSpLocks noChangeAspect="true"/>
          </p:cNvGrpSpPr>
          <p:nvPr/>
        </p:nvGrpSpPr>
        <p:grpSpPr>
          <a:xfrm rot="0">
            <a:off x="4576470" y="3787845"/>
            <a:ext cx="2290219" cy="2290219"/>
            <a:chOff x="0" y="0"/>
            <a:chExt cx="14840029" cy="14840029"/>
          </a:xfrm>
        </p:grpSpPr>
        <p:sp>
          <p:nvSpPr>
            <p:cNvPr name="Freeform 35" id="3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00000">
                    <a:alpha val="100000"/>
                  </a:srgbClr>
                </a:gs>
                <a:gs pos="100000">
                  <a:srgbClr val="FF62AE">
                    <a:alpha val="100000"/>
                  </a:srgbClr>
                </a:gs>
              </a:gsLst>
              <a:lin ang="0"/>
            </a:gradFill>
          </p:spPr>
        </p:sp>
        <p:sp>
          <p:nvSpPr>
            <p:cNvPr name="Freeform 36" id="3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7" id="3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7" t="0" r="-27" b="0"/>
              </a:stretch>
            </a:blipFill>
          </p:spPr>
        </p:sp>
      </p:grpSp>
      <p:sp>
        <p:nvSpPr>
          <p:cNvPr name="Freeform 38" id="38"/>
          <p:cNvSpPr/>
          <p:nvPr/>
        </p:nvSpPr>
        <p:spPr>
          <a:xfrm flipH="false" flipV="false" rot="0">
            <a:off x="6548949" y="6700902"/>
            <a:ext cx="5190101" cy="3059428"/>
          </a:xfrm>
          <a:custGeom>
            <a:avLst/>
            <a:gdLst/>
            <a:ahLst/>
            <a:cxnLst/>
            <a:rect r="r" b="b" t="t" l="l"/>
            <a:pathLst>
              <a:path h="3059428" w="5190101">
                <a:moveTo>
                  <a:pt x="0" y="0"/>
                </a:moveTo>
                <a:lnTo>
                  <a:pt x="5190102" y="0"/>
                </a:lnTo>
                <a:lnTo>
                  <a:pt x="5190102" y="3059428"/>
                </a:lnTo>
                <a:lnTo>
                  <a:pt x="0" y="3059428"/>
                </a:lnTo>
                <a:lnTo>
                  <a:pt x="0" y="0"/>
                </a:lnTo>
                <a:close/>
              </a:path>
            </a:pathLst>
          </a:custGeom>
          <a:blipFill>
            <a:blip r:embed="rId9"/>
            <a:stretch>
              <a:fillRect l="0" t="0" r="0" b="0"/>
            </a:stretch>
          </a:blipFill>
        </p:spPr>
      </p:sp>
      <p:sp>
        <p:nvSpPr>
          <p:cNvPr name="TextBox 39" id="39"/>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40" id="40"/>
          <p:cNvSpPr txBox="true"/>
          <p:nvPr/>
        </p:nvSpPr>
        <p:spPr>
          <a:xfrm rot="0">
            <a:off x="6740960" y="435189"/>
            <a:ext cx="5001387" cy="945265"/>
          </a:xfrm>
          <a:prstGeom prst="rect">
            <a:avLst/>
          </a:prstGeom>
        </p:spPr>
        <p:txBody>
          <a:bodyPr anchor="t" rtlCol="false" tIns="0" lIns="0" bIns="0" rIns="0">
            <a:spAutoFit/>
          </a:bodyPr>
          <a:lstStyle/>
          <a:p>
            <a:pPr algn="l">
              <a:lnSpc>
                <a:spcPts val="7096"/>
              </a:lnSpc>
            </a:pPr>
            <a:r>
              <a:rPr lang="en-US" b="true" sz="7241">
                <a:solidFill>
                  <a:srgbClr val="F1F1F1"/>
                </a:solidFill>
                <a:latin typeface="Montserrat Classic Bold"/>
                <a:ea typeface="Montserrat Classic Bold"/>
                <a:cs typeface="Montserrat Classic Bold"/>
                <a:sym typeface="Montserrat Classic Bold"/>
              </a:rPr>
              <a:t>MEMBROS</a:t>
            </a:r>
          </a:p>
        </p:txBody>
      </p:sp>
      <p:sp>
        <p:nvSpPr>
          <p:cNvPr name="TextBox 41" id="41"/>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TextBox 42" id="42"/>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02/16</a:t>
            </a:r>
          </a:p>
        </p:txBody>
      </p:sp>
      <p:sp>
        <p:nvSpPr>
          <p:cNvPr name="TextBox 43" id="43"/>
          <p:cNvSpPr txBox="true"/>
          <p:nvPr/>
        </p:nvSpPr>
        <p:spPr>
          <a:xfrm rot="0">
            <a:off x="318367" y="3873247"/>
            <a:ext cx="4161134" cy="580390"/>
          </a:xfrm>
          <a:prstGeom prst="rect">
            <a:avLst/>
          </a:prstGeom>
        </p:spPr>
        <p:txBody>
          <a:bodyPr anchor="t" rtlCol="false" tIns="0" lIns="0" bIns="0" rIns="0">
            <a:spAutoFit/>
          </a:bodyPr>
          <a:lstStyle/>
          <a:p>
            <a:pPr algn="ctr">
              <a:lnSpc>
                <a:spcPts val="4759"/>
              </a:lnSpc>
            </a:pPr>
            <a:r>
              <a:rPr lang="en-US" sz="3399">
                <a:solidFill>
                  <a:srgbClr val="F1F1F1"/>
                </a:solidFill>
                <a:latin typeface="Open Sans"/>
                <a:ea typeface="Open Sans"/>
                <a:cs typeface="Open Sans"/>
                <a:sym typeface="Open Sans"/>
              </a:rPr>
              <a:t>Rafael Medina </a:t>
            </a:r>
          </a:p>
        </p:txBody>
      </p:sp>
      <p:sp>
        <p:nvSpPr>
          <p:cNvPr name="TextBox 44" id="44"/>
          <p:cNvSpPr txBox="true"/>
          <p:nvPr/>
        </p:nvSpPr>
        <p:spPr>
          <a:xfrm rot="0">
            <a:off x="3641012" y="6120512"/>
            <a:ext cx="4161134" cy="580390"/>
          </a:xfrm>
          <a:prstGeom prst="rect">
            <a:avLst/>
          </a:prstGeom>
        </p:spPr>
        <p:txBody>
          <a:bodyPr anchor="t" rtlCol="false" tIns="0" lIns="0" bIns="0" rIns="0">
            <a:spAutoFit/>
          </a:bodyPr>
          <a:lstStyle/>
          <a:p>
            <a:pPr algn="ctr">
              <a:lnSpc>
                <a:spcPts val="4759"/>
              </a:lnSpc>
            </a:pPr>
            <a:r>
              <a:rPr lang="en-US" sz="3399">
                <a:solidFill>
                  <a:srgbClr val="F1F1F1"/>
                </a:solidFill>
                <a:latin typeface="Open Sans"/>
                <a:ea typeface="Open Sans"/>
                <a:cs typeface="Open Sans"/>
                <a:sym typeface="Open Sans"/>
              </a:rPr>
              <a:t>João Pedro </a:t>
            </a:r>
          </a:p>
        </p:txBody>
      </p:sp>
      <p:sp>
        <p:nvSpPr>
          <p:cNvPr name="TextBox 45" id="45"/>
          <p:cNvSpPr txBox="true"/>
          <p:nvPr/>
        </p:nvSpPr>
        <p:spPr>
          <a:xfrm rot="0">
            <a:off x="7187602" y="3844995"/>
            <a:ext cx="4161134" cy="580390"/>
          </a:xfrm>
          <a:prstGeom prst="rect">
            <a:avLst/>
          </a:prstGeom>
        </p:spPr>
        <p:txBody>
          <a:bodyPr anchor="t" rtlCol="false" tIns="0" lIns="0" bIns="0" rIns="0">
            <a:spAutoFit/>
          </a:bodyPr>
          <a:lstStyle/>
          <a:p>
            <a:pPr algn="ctr">
              <a:lnSpc>
                <a:spcPts val="4759"/>
              </a:lnSpc>
            </a:pPr>
            <a:r>
              <a:rPr lang="en-US" sz="3399">
                <a:solidFill>
                  <a:srgbClr val="F1F1F1"/>
                </a:solidFill>
                <a:latin typeface="Open Sans"/>
                <a:ea typeface="Open Sans"/>
                <a:cs typeface="Open Sans"/>
                <a:sym typeface="Open Sans"/>
              </a:rPr>
              <a:t>Rafaela Campos</a:t>
            </a:r>
          </a:p>
        </p:txBody>
      </p:sp>
      <p:sp>
        <p:nvSpPr>
          <p:cNvPr name="TextBox 46" id="46"/>
          <p:cNvSpPr txBox="true"/>
          <p:nvPr/>
        </p:nvSpPr>
        <p:spPr>
          <a:xfrm rot="0">
            <a:off x="10889748" y="6120512"/>
            <a:ext cx="4161134" cy="580390"/>
          </a:xfrm>
          <a:prstGeom prst="rect">
            <a:avLst/>
          </a:prstGeom>
        </p:spPr>
        <p:txBody>
          <a:bodyPr anchor="t" rtlCol="false" tIns="0" lIns="0" bIns="0" rIns="0">
            <a:spAutoFit/>
          </a:bodyPr>
          <a:lstStyle/>
          <a:p>
            <a:pPr algn="ctr">
              <a:lnSpc>
                <a:spcPts val="4759"/>
              </a:lnSpc>
            </a:pPr>
            <a:r>
              <a:rPr lang="en-US" sz="3399">
                <a:solidFill>
                  <a:srgbClr val="F1F1F1"/>
                </a:solidFill>
                <a:latin typeface="Open Sans"/>
                <a:ea typeface="Open Sans"/>
                <a:cs typeface="Open Sans"/>
                <a:sym typeface="Open Sans"/>
              </a:rPr>
              <a:t>Jean Pierre</a:t>
            </a:r>
          </a:p>
        </p:txBody>
      </p:sp>
      <p:sp>
        <p:nvSpPr>
          <p:cNvPr name="TextBox 47" id="47"/>
          <p:cNvSpPr txBox="true"/>
          <p:nvPr/>
        </p:nvSpPr>
        <p:spPr>
          <a:xfrm rot="0">
            <a:off x="14126866" y="3873247"/>
            <a:ext cx="4161134" cy="580390"/>
          </a:xfrm>
          <a:prstGeom prst="rect">
            <a:avLst/>
          </a:prstGeom>
        </p:spPr>
        <p:txBody>
          <a:bodyPr anchor="t" rtlCol="false" tIns="0" lIns="0" bIns="0" rIns="0">
            <a:spAutoFit/>
          </a:bodyPr>
          <a:lstStyle/>
          <a:p>
            <a:pPr algn="ctr">
              <a:lnSpc>
                <a:spcPts val="4759"/>
              </a:lnSpc>
            </a:pPr>
            <a:r>
              <a:rPr lang="en-US" sz="3399">
                <a:solidFill>
                  <a:srgbClr val="F1F1F1"/>
                </a:solidFill>
                <a:latin typeface="Open Sans"/>
                <a:ea typeface="Open Sans"/>
                <a:cs typeface="Open Sans"/>
                <a:sym typeface="Open Sans"/>
              </a:rPr>
              <a:t>Anderson Couto</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8448"/>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232935" y="2519469"/>
            <a:ext cx="3120134" cy="31201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25000" t="0" r="-25000" b="0"/>
              </a:stretch>
            </a:blipFill>
          </p:spPr>
        </p:sp>
      </p:grpSp>
      <p:grpSp>
        <p:nvGrpSpPr>
          <p:cNvPr name="Group 8" id="8"/>
          <p:cNvGrpSpPr/>
          <p:nvPr/>
        </p:nvGrpSpPr>
        <p:grpSpPr>
          <a:xfrm rot="0">
            <a:off x="-2085256" y="2519469"/>
            <a:ext cx="10438325" cy="5420287"/>
            <a:chOff x="0" y="0"/>
            <a:chExt cx="2749189" cy="1427565"/>
          </a:xfrm>
        </p:grpSpPr>
        <p:sp>
          <p:nvSpPr>
            <p:cNvPr name="Freeform 9" id="9"/>
            <p:cNvSpPr/>
            <p:nvPr/>
          </p:nvSpPr>
          <p:spPr>
            <a:xfrm flipH="false" flipV="false" rot="0">
              <a:off x="0" y="0"/>
              <a:ext cx="2749189" cy="1427565"/>
            </a:xfrm>
            <a:custGeom>
              <a:avLst/>
              <a:gdLst/>
              <a:ahLst/>
              <a:cxnLst/>
              <a:rect r="r" b="b" t="t" l="l"/>
              <a:pathLst>
                <a:path h="1427565" w="2749189">
                  <a:moveTo>
                    <a:pt x="0" y="0"/>
                  </a:moveTo>
                  <a:lnTo>
                    <a:pt x="2749189" y="0"/>
                  </a:lnTo>
                  <a:lnTo>
                    <a:pt x="2749189" y="1427565"/>
                  </a:lnTo>
                  <a:lnTo>
                    <a:pt x="0" y="1427565"/>
                  </a:lnTo>
                  <a:close/>
                </a:path>
              </a:pathLst>
            </a:custGeom>
            <a:gradFill rotWithShape="true">
              <a:gsLst>
                <a:gs pos="0">
                  <a:srgbClr val="006CCD">
                    <a:alpha val="33000"/>
                  </a:srgbClr>
                </a:gs>
                <a:gs pos="50000">
                  <a:srgbClr val="AF5ABB">
                    <a:alpha val="32010"/>
                  </a:srgbClr>
                </a:gs>
                <a:gs pos="100000">
                  <a:srgbClr val="F5AEFF">
                    <a:alpha val="0"/>
                  </a:srgbClr>
                </a:gs>
              </a:gsLst>
              <a:lin ang="0"/>
            </a:gradFill>
          </p:spPr>
        </p:sp>
        <p:sp>
          <p:nvSpPr>
            <p:cNvPr name="TextBox 10" id="10"/>
            <p:cNvSpPr txBox="true"/>
            <p:nvPr/>
          </p:nvSpPr>
          <p:spPr>
            <a:xfrm>
              <a:off x="0" y="-38100"/>
              <a:ext cx="2749189" cy="1465665"/>
            </a:xfrm>
            <a:prstGeom prst="rect">
              <a:avLst/>
            </a:prstGeom>
          </p:spPr>
          <p:txBody>
            <a:bodyPr anchor="ctr" rtlCol="false" tIns="50800" lIns="50800" bIns="50800" rIns="50800"/>
            <a:lstStyle/>
            <a:p>
              <a:pPr algn="ctr">
                <a:lnSpc>
                  <a:spcPts val="2199"/>
                </a:lnSpc>
              </a:pPr>
            </a:p>
          </p:txBody>
        </p:sp>
      </p:grpSp>
      <p:grpSp>
        <p:nvGrpSpPr>
          <p:cNvPr name="Group 11" id="11"/>
          <p:cNvGrpSpPr/>
          <p:nvPr/>
        </p:nvGrpSpPr>
        <p:grpSpPr>
          <a:xfrm rot="0">
            <a:off x="1773225" y="5850933"/>
            <a:ext cx="6579844" cy="2088823"/>
            <a:chOff x="0" y="0"/>
            <a:chExt cx="1714060" cy="544142"/>
          </a:xfrm>
        </p:grpSpPr>
        <p:sp>
          <p:nvSpPr>
            <p:cNvPr name="Freeform 12" id="12"/>
            <p:cNvSpPr/>
            <p:nvPr/>
          </p:nvSpPr>
          <p:spPr>
            <a:xfrm flipH="false" flipV="false" rot="0">
              <a:off x="0" y="0"/>
              <a:ext cx="1714060" cy="544142"/>
            </a:xfrm>
            <a:custGeom>
              <a:avLst/>
              <a:gdLst/>
              <a:ahLst/>
              <a:cxnLst/>
              <a:rect r="r" b="b" t="t" l="l"/>
              <a:pathLst>
                <a:path h="544142" w="1714060">
                  <a:moveTo>
                    <a:pt x="0" y="0"/>
                  </a:moveTo>
                  <a:lnTo>
                    <a:pt x="1714060" y="0"/>
                  </a:lnTo>
                  <a:lnTo>
                    <a:pt x="1714060" y="544142"/>
                  </a:lnTo>
                  <a:lnTo>
                    <a:pt x="0" y="544142"/>
                  </a:lnTo>
                  <a:close/>
                </a:path>
              </a:pathLst>
            </a:custGeom>
            <a:blipFill>
              <a:blip r:embed="rId5"/>
              <a:stretch>
                <a:fillRect l="0" t="-45288" r="0" b="-45288"/>
              </a:stretch>
            </a:blipFill>
          </p:spPr>
        </p:sp>
      </p:grpSp>
      <p:sp>
        <p:nvSpPr>
          <p:cNvPr name="TextBox 13" id="13"/>
          <p:cNvSpPr txBox="true"/>
          <p:nvPr/>
        </p:nvSpPr>
        <p:spPr>
          <a:xfrm rot="0">
            <a:off x="9103059" y="2581024"/>
            <a:ext cx="6903974" cy="945265"/>
          </a:xfrm>
          <a:prstGeom prst="rect">
            <a:avLst/>
          </a:prstGeom>
        </p:spPr>
        <p:txBody>
          <a:bodyPr anchor="t" rtlCol="false" tIns="0" lIns="0" bIns="0" rIns="0">
            <a:spAutoFit/>
          </a:bodyPr>
          <a:lstStyle/>
          <a:p>
            <a:pPr algn="l">
              <a:lnSpc>
                <a:spcPts val="7096"/>
              </a:lnSpc>
            </a:pPr>
            <a:r>
              <a:rPr lang="en-US" b="true" sz="7241">
                <a:solidFill>
                  <a:srgbClr val="F1F1F1"/>
                </a:solidFill>
                <a:latin typeface="Montserrat Classic Bold"/>
                <a:ea typeface="Montserrat Classic Bold"/>
                <a:cs typeface="Montserrat Classic Bold"/>
                <a:sym typeface="Montserrat Classic Bold"/>
              </a:rPr>
              <a:t>CENÁRIO</a:t>
            </a:r>
          </a:p>
        </p:txBody>
      </p:sp>
      <p:grpSp>
        <p:nvGrpSpPr>
          <p:cNvPr name="Group 14" id="14"/>
          <p:cNvGrpSpPr/>
          <p:nvPr/>
        </p:nvGrpSpPr>
        <p:grpSpPr>
          <a:xfrm rot="0">
            <a:off x="1773225" y="2519469"/>
            <a:ext cx="3120134" cy="31201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6"/>
              <a:stretch>
                <a:fillRect l="0" t="-25000" r="0" b="-25000"/>
              </a:stretch>
            </a:blipFill>
            <a:ln cap="sq">
              <a:noFill/>
              <a:prstDash val="solid"/>
              <a:miter/>
            </a:ln>
          </p:spPr>
        </p:sp>
      </p:grpSp>
      <p:sp>
        <p:nvSpPr>
          <p:cNvPr name="Freeform 16" id="16"/>
          <p:cNvSpPr/>
          <p:nvPr/>
        </p:nvSpPr>
        <p:spPr>
          <a:xfrm flipH="false" flipV="false" rot="1622503">
            <a:off x="15518636" y="1719150"/>
            <a:ext cx="2033150" cy="2007972"/>
          </a:xfrm>
          <a:custGeom>
            <a:avLst/>
            <a:gdLst/>
            <a:ahLst/>
            <a:cxnLst/>
            <a:rect r="r" b="b" t="t" l="l"/>
            <a:pathLst>
              <a:path h="2007972" w="2033150">
                <a:moveTo>
                  <a:pt x="0" y="0"/>
                </a:moveTo>
                <a:lnTo>
                  <a:pt x="2033151" y="0"/>
                </a:lnTo>
                <a:lnTo>
                  <a:pt x="2033151" y="2007971"/>
                </a:lnTo>
                <a:lnTo>
                  <a:pt x="0" y="20079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7335499" y="1708986"/>
            <a:ext cx="1205598" cy="905294"/>
          </a:xfrm>
          <a:custGeom>
            <a:avLst/>
            <a:gdLst/>
            <a:ahLst/>
            <a:cxnLst/>
            <a:rect r="r" b="b" t="t" l="l"/>
            <a:pathLst>
              <a:path h="905294" w="1205598">
                <a:moveTo>
                  <a:pt x="0" y="0"/>
                </a:moveTo>
                <a:lnTo>
                  <a:pt x="1205598" y="0"/>
                </a:lnTo>
                <a:lnTo>
                  <a:pt x="1205598" y="905295"/>
                </a:lnTo>
                <a:lnTo>
                  <a:pt x="0" y="9052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19" id="19"/>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TextBox 20" id="20"/>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03/16</a:t>
            </a:r>
          </a:p>
        </p:txBody>
      </p:sp>
      <p:sp>
        <p:nvSpPr>
          <p:cNvPr name="TextBox 21" id="21"/>
          <p:cNvSpPr txBox="true"/>
          <p:nvPr/>
        </p:nvSpPr>
        <p:spPr>
          <a:xfrm rot="0">
            <a:off x="9103059" y="4022386"/>
            <a:ext cx="7037239" cy="657330"/>
          </a:xfrm>
          <a:prstGeom prst="rect">
            <a:avLst/>
          </a:prstGeom>
        </p:spPr>
        <p:txBody>
          <a:bodyPr anchor="t" rtlCol="false" tIns="0" lIns="0" bIns="0" rIns="0">
            <a:spAutoFit/>
          </a:bodyPr>
          <a:lstStyle/>
          <a:p>
            <a:pPr algn="l" marL="403924" indent="-201962" lvl="1">
              <a:lnSpc>
                <a:spcPts val="2619"/>
              </a:lnSpc>
              <a:spcBef>
                <a:spcPct val="0"/>
              </a:spcBef>
              <a:buFont typeface="Arial"/>
              <a:buChar char="•"/>
            </a:pPr>
            <a:r>
              <a:rPr lang="en-US" b="true" sz="1870">
                <a:solidFill>
                  <a:srgbClr val="F1F1F1"/>
                </a:solidFill>
                <a:latin typeface="Poppins Medium"/>
                <a:ea typeface="Poppins Medium"/>
                <a:cs typeface="Poppins Medium"/>
                <a:sym typeface="Poppins Medium"/>
              </a:rPr>
              <a:t>Uma produtora deseja lançar músicas de artistas novos no mercado.</a:t>
            </a:r>
          </a:p>
        </p:txBody>
      </p:sp>
      <p:sp>
        <p:nvSpPr>
          <p:cNvPr name="TextBox 22" id="22"/>
          <p:cNvSpPr txBox="true"/>
          <p:nvPr/>
        </p:nvSpPr>
        <p:spPr>
          <a:xfrm rot="0">
            <a:off x="9144000" y="5582453"/>
            <a:ext cx="7037239" cy="657330"/>
          </a:xfrm>
          <a:prstGeom prst="rect">
            <a:avLst/>
          </a:prstGeom>
        </p:spPr>
        <p:txBody>
          <a:bodyPr anchor="t" rtlCol="false" tIns="0" lIns="0" bIns="0" rIns="0">
            <a:spAutoFit/>
          </a:bodyPr>
          <a:lstStyle/>
          <a:p>
            <a:pPr algn="l" marL="403924" indent="-201962" lvl="1">
              <a:lnSpc>
                <a:spcPts val="2619"/>
              </a:lnSpc>
              <a:spcBef>
                <a:spcPct val="0"/>
              </a:spcBef>
              <a:buFont typeface="Arial"/>
              <a:buChar char="•"/>
            </a:pPr>
            <a:r>
              <a:rPr lang="en-US" b="true" sz="1870">
                <a:solidFill>
                  <a:srgbClr val="F1F1F1"/>
                </a:solidFill>
                <a:latin typeface="Poppins Medium"/>
                <a:ea typeface="Poppins Medium"/>
                <a:cs typeface="Poppins Medium"/>
                <a:sym typeface="Poppins Medium"/>
              </a:rPr>
              <a:t>Eles desejam saber quão popular tecnicamente falando a musica poderá se tornar ou não.</a:t>
            </a:r>
          </a:p>
        </p:txBody>
      </p:sp>
      <p:sp>
        <p:nvSpPr>
          <p:cNvPr name="TextBox 23" id="23"/>
          <p:cNvSpPr txBox="true"/>
          <p:nvPr/>
        </p:nvSpPr>
        <p:spPr>
          <a:xfrm rot="0">
            <a:off x="9144000" y="7144658"/>
            <a:ext cx="7037239" cy="657330"/>
          </a:xfrm>
          <a:prstGeom prst="rect">
            <a:avLst/>
          </a:prstGeom>
        </p:spPr>
        <p:txBody>
          <a:bodyPr anchor="t" rtlCol="false" tIns="0" lIns="0" bIns="0" rIns="0">
            <a:spAutoFit/>
          </a:bodyPr>
          <a:lstStyle/>
          <a:p>
            <a:pPr algn="l" marL="403924" indent="-201962" lvl="1">
              <a:lnSpc>
                <a:spcPts val="2619"/>
              </a:lnSpc>
              <a:spcBef>
                <a:spcPct val="0"/>
              </a:spcBef>
              <a:buFont typeface="Arial"/>
              <a:buChar char="•"/>
            </a:pPr>
            <a:r>
              <a:rPr lang="en-US" b="true" sz="1870">
                <a:solidFill>
                  <a:srgbClr val="F1F1F1"/>
                </a:solidFill>
                <a:latin typeface="Poppins Medium"/>
                <a:ea typeface="Poppins Medium"/>
                <a:cs typeface="Poppins Medium"/>
                <a:sym typeface="Poppins Medium"/>
              </a:rPr>
              <a:t>Os dados serão entregues por eles e nossa equipe irá analisá-los.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8448"/>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055998" y="5671313"/>
            <a:ext cx="10438325" cy="2437961"/>
            <a:chOff x="0" y="0"/>
            <a:chExt cx="2749189" cy="642097"/>
          </a:xfrm>
        </p:grpSpPr>
        <p:sp>
          <p:nvSpPr>
            <p:cNvPr name="Freeform 7" id="7"/>
            <p:cNvSpPr/>
            <p:nvPr/>
          </p:nvSpPr>
          <p:spPr>
            <a:xfrm flipH="false" flipV="false" rot="0">
              <a:off x="0" y="0"/>
              <a:ext cx="2749189" cy="642097"/>
            </a:xfrm>
            <a:custGeom>
              <a:avLst/>
              <a:gdLst/>
              <a:ahLst/>
              <a:cxnLst/>
              <a:rect r="r" b="b" t="t" l="l"/>
              <a:pathLst>
                <a:path h="642097" w="2749189">
                  <a:moveTo>
                    <a:pt x="0" y="0"/>
                  </a:moveTo>
                  <a:lnTo>
                    <a:pt x="2749189" y="0"/>
                  </a:lnTo>
                  <a:lnTo>
                    <a:pt x="2749189" y="642097"/>
                  </a:lnTo>
                  <a:lnTo>
                    <a:pt x="0" y="642097"/>
                  </a:lnTo>
                  <a:close/>
                </a:path>
              </a:pathLst>
            </a:custGeom>
            <a:gradFill rotWithShape="true">
              <a:gsLst>
                <a:gs pos="0">
                  <a:srgbClr val="006CCD">
                    <a:alpha val="33000"/>
                  </a:srgbClr>
                </a:gs>
                <a:gs pos="50000">
                  <a:srgbClr val="AF5ABB">
                    <a:alpha val="32010"/>
                  </a:srgbClr>
                </a:gs>
                <a:gs pos="100000">
                  <a:srgbClr val="F5AEFF">
                    <a:alpha val="0"/>
                  </a:srgbClr>
                </a:gs>
              </a:gsLst>
              <a:lin ang="0"/>
            </a:gradFill>
          </p:spPr>
        </p:sp>
        <p:sp>
          <p:nvSpPr>
            <p:cNvPr name="TextBox 8" id="8"/>
            <p:cNvSpPr txBox="true"/>
            <p:nvPr/>
          </p:nvSpPr>
          <p:spPr>
            <a:xfrm>
              <a:off x="0" y="-38100"/>
              <a:ext cx="2749189" cy="680197"/>
            </a:xfrm>
            <a:prstGeom prst="rect">
              <a:avLst/>
            </a:prstGeom>
          </p:spPr>
          <p:txBody>
            <a:bodyPr anchor="ctr" rtlCol="false" tIns="50800" lIns="50800" bIns="50800" rIns="50800"/>
            <a:lstStyle/>
            <a:p>
              <a:pPr algn="ctr">
                <a:lnSpc>
                  <a:spcPts val="2199"/>
                </a:lnSpc>
              </a:pPr>
            </a:p>
          </p:txBody>
        </p:sp>
      </p:grpSp>
      <p:grpSp>
        <p:nvGrpSpPr>
          <p:cNvPr name="Group 9" id="9"/>
          <p:cNvGrpSpPr/>
          <p:nvPr/>
        </p:nvGrpSpPr>
        <p:grpSpPr>
          <a:xfrm rot="0">
            <a:off x="-2058584" y="4193986"/>
            <a:ext cx="10438325" cy="4646803"/>
            <a:chOff x="0" y="0"/>
            <a:chExt cx="2749189" cy="1223849"/>
          </a:xfrm>
        </p:grpSpPr>
        <p:sp>
          <p:nvSpPr>
            <p:cNvPr name="Freeform 10" id="10"/>
            <p:cNvSpPr/>
            <p:nvPr/>
          </p:nvSpPr>
          <p:spPr>
            <a:xfrm flipH="false" flipV="false" rot="0">
              <a:off x="0" y="0"/>
              <a:ext cx="2749189" cy="1223849"/>
            </a:xfrm>
            <a:custGeom>
              <a:avLst/>
              <a:gdLst/>
              <a:ahLst/>
              <a:cxnLst/>
              <a:rect r="r" b="b" t="t" l="l"/>
              <a:pathLst>
                <a:path h="1223849" w="2749189">
                  <a:moveTo>
                    <a:pt x="0" y="0"/>
                  </a:moveTo>
                  <a:lnTo>
                    <a:pt x="2749189" y="0"/>
                  </a:lnTo>
                  <a:lnTo>
                    <a:pt x="2749189" y="1223849"/>
                  </a:lnTo>
                  <a:lnTo>
                    <a:pt x="0" y="1223849"/>
                  </a:lnTo>
                  <a:close/>
                </a:path>
              </a:pathLst>
            </a:custGeom>
            <a:gradFill rotWithShape="true">
              <a:gsLst>
                <a:gs pos="0">
                  <a:srgbClr val="006CCD">
                    <a:alpha val="33000"/>
                  </a:srgbClr>
                </a:gs>
                <a:gs pos="50000">
                  <a:srgbClr val="AF5ABB">
                    <a:alpha val="32010"/>
                  </a:srgbClr>
                </a:gs>
                <a:gs pos="100000">
                  <a:srgbClr val="F5AEFF">
                    <a:alpha val="0"/>
                  </a:srgbClr>
                </a:gs>
              </a:gsLst>
              <a:lin ang="0"/>
            </a:gradFill>
          </p:spPr>
        </p:sp>
        <p:sp>
          <p:nvSpPr>
            <p:cNvPr name="TextBox 11" id="11"/>
            <p:cNvSpPr txBox="true"/>
            <p:nvPr/>
          </p:nvSpPr>
          <p:spPr>
            <a:xfrm>
              <a:off x="0" y="-38100"/>
              <a:ext cx="2749189" cy="1261949"/>
            </a:xfrm>
            <a:prstGeom prst="rect">
              <a:avLst/>
            </a:prstGeom>
          </p:spPr>
          <p:txBody>
            <a:bodyPr anchor="ctr" rtlCol="false" tIns="50800" lIns="50800" bIns="50800" rIns="50800"/>
            <a:lstStyle/>
            <a:p>
              <a:pPr algn="ctr">
                <a:lnSpc>
                  <a:spcPts val="2199"/>
                </a:lnSpc>
              </a:pPr>
            </a:p>
          </p:txBody>
        </p:sp>
      </p:grpSp>
      <p:grpSp>
        <p:nvGrpSpPr>
          <p:cNvPr name="Group 12" id="12"/>
          <p:cNvGrpSpPr/>
          <p:nvPr/>
        </p:nvGrpSpPr>
        <p:grpSpPr>
          <a:xfrm rot="0">
            <a:off x="1626050" y="3639687"/>
            <a:ext cx="6596366" cy="3120134"/>
            <a:chOff x="0" y="0"/>
            <a:chExt cx="1718364" cy="812800"/>
          </a:xfrm>
        </p:grpSpPr>
        <p:sp>
          <p:nvSpPr>
            <p:cNvPr name="Freeform 13" id="13"/>
            <p:cNvSpPr/>
            <p:nvPr/>
          </p:nvSpPr>
          <p:spPr>
            <a:xfrm flipH="false" flipV="false" rot="0">
              <a:off x="0" y="0"/>
              <a:ext cx="1718364" cy="812800"/>
            </a:xfrm>
            <a:custGeom>
              <a:avLst/>
              <a:gdLst/>
              <a:ahLst/>
              <a:cxnLst/>
              <a:rect r="r" b="b" t="t" l="l"/>
              <a:pathLst>
                <a:path h="812800" w="1718364">
                  <a:moveTo>
                    <a:pt x="0" y="0"/>
                  </a:moveTo>
                  <a:lnTo>
                    <a:pt x="1718364" y="0"/>
                  </a:lnTo>
                  <a:lnTo>
                    <a:pt x="1718364" y="812800"/>
                  </a:lnTo>
                  <a:lnTo>
                    <a:pt x="0" y="812800"/>
                  </a:lnTo>
                  <a:close/>
                </a:path>
              </a:pathLst>
            </a:custGeom>
            <a:blipFill>
              <a:blip r:embed="rId4"/>
              <a:stretch>
                <a:fillRect l="0" t="-20426" r="0" b="-20426"/>
              </a:stretch>
            </a:blipFill>
          </p:spPr>
        </p:sp>
      </p:grpSp>
      <p:grpSp>
        <p:nvGrpSpPr>
          <p:cNvPr name="Group 14" id="14"/>
          <p:cNvGrpSpPr/>
          <p:nvPr/>
        </p:nvGrpSpPr>
        <p:grpSpPr>
          <a:xfrm rot="0">
            <a:off x="9055998" y="5143500"/>
            <a:ext cx="7362124" cy="3120134"/>
            <a:chOff x="0" y="0"/>
            <a:chExt cx="1917845" cy="812800"/>
          </a:xfrm>
        </p:grpSpPr>
        <p:sp>
          <p:nvSpPr>
            <p:cNvPr name="Freeform 15" id="15"/>
            <p:cNvSpPr/>
            <p:nvPr/>
          </p:nvSpPr>
          <p:spPr>
            <a:xfrm flipH="false" flipV="false" rot="0">
              <a:off x="0" y="0"/>
              <a:ext cx="1917845" cy="812800"/>
            </a:xfrm>
            <a:custGeom>
              <a:avLst/>
              <a:gdLst/>
              <a:ahLst/>
              <a:cxnLst/>
              <a:rect r="r" b="b" t="t" l="l"/>
              <a:pathLst>
                <a:path h="812800" w="1917845">
                  <a:moveTo>
                    <a:pt x="0" y="0"/>
                  </a:moveTo>
                  <a:lnTo>
                    <a:pt x="1917845" y="0"/>
                  </a:lnTo>
                  <a:lnTo>
                    <a:pt x="1917845" y="812800"/>
                  </a:lnTo>
                  <a:lnTo>
                    <a:pt x="0" y="812800"/>
                  </a:lnTo>
                  <a:close/>
                </a:path>
              </a:pathLst>
            </a:custGeom>
            <a:blipFill>
              <a:blip r:embed="rId5"/>
              <a:stretch>
                <a:fillRect l="0" t="-28651" r="0" b="-28651"/>
              </a:stretch>
            </a:blipFill>
          </p:spPr>
        </p:sp>
      </p:grpSp>
      <p:grpSp>
        <p:nvGrpSpPr>
          <p:cNvPr name="Group 16" id="16"/>
          <p:cNvGrpSpPr/>
          <p:nvPr/>
        </p:nvGrpSpPr>
        <p:grpSpPr>
          <a:xfrm rot="0">
            <a:off x="228192" y="3513494"/>
            <a:ext cx="826358" cy="636735"/>
            <a:chOff x="0" y="0"/>
            <a:chExt cx="1054856" cy="812800"/>
          </a:xfrm>
        </p:grpSpPr>
        <p:sp>
          <p:nvSpPr>
            <p:cNvPr name="Freeform 17" id="17"/>
            <p:cNvSpPr/>
            <p:nvPr/>
          </p:nvSpPr>
          <p:spPr>
            <a:xfrm flipH="false" flipV="false" rot="0">
              <a:off x="0" y="0"/>
              <a:ext cx="1054856" cy="812800"/>
            </a:xfrm>
            <a:custGeom>
              <a:avLst/>
              <a:gdLst/>
              <a:ahLst/>
              <a:cxnLst/>
              <a:rect r="r" b="b" t="t" l="l"/>
              <a:pathLst>
                <a:path h="812800" w="1054856">
                  <a:moveTo>
                    <a:pt x="527428" y="0"/>
                  </a:moveTo>
                  <a:cubicBezTo>
                    <a:pt x="236138" y="0"/>
                    <a:pt x="0" y="181951"/>
                    <a:pt x="0" y="406400"/>
                  </a:cubicBezTo>
                  <a:cubicBezTo>
                    <a:pt x="0" y="630849"/>
                    <a:pt x="236138" y="812800"/>
                    <a:pt x="527428" y="812800"/>
                  </a:cubicBezTo>
                  <a:cubicBezTo>
                    <a:pt x="818718" y="812800"/>
                    <a:pt x="1054856" y="630849"/>
                    <a:pt x="1054856" y="406400"/>
                  </a:cubicBezTo>
                  <a:cubicBezTo>
                    <a:pt x="1054856" y="181951"/>
                    <a:pt x="818718" y="0"/>
                    <a:pt x="527428" y="0"/>
                  </a:cubicBezTo>
                  <a:close/>
                </a:path>
              </a:pathLst>
            </a:custGeom>
            <a:solidFill>
              <a:srgbClr val="000000">
                <a:alpha val="0"/>
              </a:srgbClr>
            </a:solidFill>
            <a:ln w="123825" cap="sq">
              <a:gradFill>
                <a:gsLst>
                  <a:gs pos="0">
                    <a:srgbClr val="000000">
                      <a:alpha val="100000"/>
                    </a:srgbClr>
                  </a:gs>
                  <a:gs pos="100000">
                    <a:srgbClr val="FF62AE">
                      <a:alpha val="100000"/>
                    </a:srgbClr>
                  </a:gs>
                </a:gsLst>
                <a:lin ang="5400000"/>
              </a:gradFill>
              <a:prstDash val="solid"/>
              <a:miter/>
            </a:ln>
          </p:spPr>
        </p:sp>
        <p:sp>
          <p:nvSpPr>
            <p:cNvPr name="TextBox 18" id="18"/>
            <p:cNvSpPr txBox="true"/>
            <p:nvPr/>
          </p:nvSpPr>
          <p:spPr>
            <a:xfrm>
              <a:off x="98893" y="38100"/>
              <a:ext cx="857071" cy="698500"/>
            </a:xfrm>
            <a:prstGeom prst="rect">
              <a:avLst/>
            </a:prstGeom>
          </p:spPr>
          <p:txBody>
            <a:bodyPr anchor="ctr" rtlCol="false" tIns="50800" lIns="50800" bIns="50800" rIns="50800"/>
            <a:lstStyle/>
            <a:p>
              <a:pPr algn="ctr">
                <a:lnSpc>
                  <a:spcPts val="2199"/>
                </a:lnSpc>
              </a:pPr>
            </a:p>
          </p:txBody>
        </p:sp>
      </p:grpSp>
      <p:sp>
        <p:nvSpPr>
          <p:cNvPr name="TextBox 19" id="19"/>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20" id="20"/>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TextBox 21" id="21"/>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04/16</a:t>
            </a:r>
          </a:p>
        </p:txBody>
      </p:sp>
      <p:sp>
        <p:nvSpPr>
          <p:cNvPr name="TextBox 22" id="22"/>
          <p:cNvSpPr txBox="true"/>
          <p:nvPr/>
        </p:nvSpPr>
        <p:spPr>
          <a:xfrm rot="0">
            <a:off x="1626050" y="2581024"/>
            <a:ext cx="6903974" cy="945265"/>
          </a:xfrm>
          <a:prstGeom prst="rect">
            <a:avLst/>
          </a:prstGeom>
        </p:spPr>
        <p:txBody>
          <a:bodyPr anchor="t" rtlCol="false" tIns="0" lIns="0" bIns="0" rIns="0">
            <a:spAutoFit/>
          </a:bodyPr>
          <a:lstStyle/>
          <a:p>
            <a:pPr algn="l">
              <a:lnSpc>
                <a:spcPts val="7096"/>
              </a:lnSpc>
            </a:pPr>
            <a:r>
              <a:rPr lang="en-US" b="true" sz="7241">
                <a:solidFill>
                  <a:srgbClr val="F1F1F1"/>
                </a:solidFill>
                <a:latin typeface="Montserrat Classic Bold"/>
                <a:ea typeface="Montserrat Classic Bold"/>
                <a:cs typeface="Montserrat Classic Bold"/>
                <a:sym typeface="Montserrat Classic Bold"/>
              </a:rPr>
              <a:t>PROBLEMA</a:t>
            </a:r>
          </a:p>
        </p:txBody>
      </p:sp>
      <p:sp>
        <p:nvSpPr>
          <p:cNvPr name="TextBox 23" id="23"/>
          <p:cNvSpPr txBox="true"/>
          <p:nvPr/>
        </p:nvSpPr>
        <p:spPr>
          <a:xfrm rot="0">
            <a:off x="1559417" y="7118570"/>
            <a:ext cx="7037239" cy="1263015"/>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b="true" sz="2400">
                <a:solidFill>
                  <a:srgbClr val="F1F1F1"/>
                </a:solidFill>
                <a:latin typeface="Poppins Medium"/>
                <a:ea typeface="Poppins Medium"/>
                <a:cs typeface="Poppins Medium"/>
                <a:sym typeface="Poppins Medium"/>
              </a:rPr>
              <a:t>A</a:t>
            </a:r>
            <a:r>
              <a:rPr lang="en-US" b="true" sz="2400" strike="noStrike" u="none">
                <a:solidFill>
                  <a:srgbClr val="F1F1F1"/>
                </a:solidFill>
                <a:latin typeface="Poppins Medium"/>
                <a:ea typeface="Poppins Medium"/>
                <a:cs typeface="Poppins Medium"/>
                <a:sym typeface="Poppins Medium"/>
              </a:rPr>
              <a:t> produtora quer lançar uma nova música e precisa prever quão popular ela poderá se tornar.</a:t>
            </a:r>
          </a:p>
        </p:txBody>
      </p:sp>
      <p:sp>
        <p:nvSpPr>
          <p:cNvPr name="TextBox 24" id="24"/>
          <p:cNvSpPr txBox="true"/>
          <p:nvPr/>
        </p:nvSpPr>
        <p:spPr>
          <a:xfrm rot="0">
            <a:off x="9159833" y="4127311"/>
            <a:ext cx="7258290" cy="843915"/>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b="true" sz="2400">
                <a:solidFill>
                  <a:srgbClr val="F1F1F1"/>
                </a:solidFill>
                <a:latin typeface="Poppins Medium"/>
                <a:ea typeface="Poppins Medium"/>
                <a:cs typeface="Poppins Medium"/>
                <a:sym typeface="Poppins Medium"/>
              </a:rPr>
              <a:t>O banco de dados é altamente extenso com valores muito diversificados. </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8448"/>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147490" y="2819253"/>
            <a:ext cx="13434463" cy="5695896"/>
            <a:chOff x="0" y="0"/>
            <a:chExt cx="3538295" cy="1500154"/>
          </a:xfrm>
        </p:grpSpPr>
        <p:sp>
          <p:nvSpPr>
            <p:cNvPr name="Freeform 7" id="7"/>
            <p:cNvSpPr/>
            <p:nvPr/>
          </p:nvSpPr>
          <p:spPr>
            <a:xfrm flipH="false" flipV="false" rot="0">
              <a:off x="0" y="0"/>
              <a:ext cx="3538295" cy="1500154"/>
            </a:xfrm>
            <a:custGeom>
              <a:avLst/>
              <a:gdLst/>
              <a:ahLst/>
              <a:cxnLst/>
              <a:rect r="r" b="b" t="t" l="l"/>
              <a:pathLst>
                <a:path h="1500154" w="3538295">
                  <a:moveTo>
                    <a:pt x="0" y="0"/>
                  </a:moveTo>
                  <a:lnTo>
                    <a:pt x="3538295" y="0"/>
                  </a:lnTo>
                  <a:lnTo>
                    <a:pt x="3538295" y="1500154"/>
                  </a:lnTo>
                  <a:lnTo>
                    <a:pt x="0" y="1500154"/>
                  </a:lnTo>
                  <a:close/>
                </a:path>
              </a:pathLst>
            </a:custGeom>
            <a:gradFill rotWithShape="true">
              <a:gsLst>
                <a:gs pos="0">
                  <a:srgbClr val="006CCD">
                    <a:alpha val="33000"/>
                  </a:srgbClr>
                </a:gs>
                <a:gs pos="50000">
                  <a:srgbClr val="AF5ABB">
                    <a:alpha val="32010"/>
                  </a:srgbClr>
                </a:gs>
                <a:gs pos="100000">
                  <a:srgbClr val="F5AEFF">
                    <a:alpha val="0"/>
                  </a:srgbClr>
                </a:gs>
              </a:gsLst>
              <a:lin ang="0"/>
            </a:gradFill>
          </p:spPr>
        </p:sp>
        <p:sp>
          <p:nvSpPr>
            <p:cNvPr name="TextBox 8" id="8"/>
            <p:cNvSpPr txBox="true"/>
            <p:nvPr/>
          </p:nvSpPr>
          <p:spPr>
            <a:xfrm>
              <a:off x="0" y="-38100"/>
              <a:ext cx="3538295" cy="1538254"/>
            </a:xfrm>
            <a:prstGeom prst="rect">
              <a:avLst/>
            </a:prstGeom>
          </p:spPr>
          <p:txBody>
            <a:bodyPr anchor="ctr" rtlCol="false" tIns="50800" lIns="50800" bIns="50800" rIns="50800"/>
            <a:lstStyle/>
            <a:p>
              <a:pPr algn="ctr">
                <a:lnSpc>
                  <a:spcPts val="2199"/>
                </a:lnSpc>
              </a:pPr>
            </a:p>
          </p:txBody>
        </p:sp>
      </p:grpSp>
      <p:sp>
        <p:nvSpPr>
          <p:cNvPr name="TextBox 9" id="9"/>
          <p:cNvSpPr txBox="true"/>
          <p:nvPr/>
        </p:nvSpPr>
        <p:spPr>
          <a:xfrm rot="0">
            <a:off x="1831216" y="3567882"/>
            <a:ext cx="9254695" cy="945265"/>
          </a:xfrm>
          <a:prstGeom prst="rect">
            <a:avLst/>
          </a:prstGeom>
        </p:spPr>
        <p:txBody>
          <a:bodyPr anchor="t" rtlCol="false" tIns="0" lIns="0" bIns="0" rIns="0">
            <a:spAutoFit/>
          </a:bodyPr>
          <a:lstStyle/>
          <a:p>
            <a:pPr algn="l">
              <a:lnSpc>
                <a:spcPts val="7096"/>
              </a:lnSpc>
            </a:pPr>
            <a:r>
              <a:rPr lang="en-US" b="true" sz="7241">
                <a:solidFill>
                  <a:srgbClr val="F1F1F1"/>
                </a:solidFill>
                <a:latin typeface="Montserrat Classic Bold"/>
                <a:ea typeface="Montserrat Classic Bold"/>
                <a:cs typeface="Montserrat Classic Bold"/>
                <a:sym typeface="Montserrat Classic Bold"/>
              </a:rPr>
              <a:t>O QUE SE ESPERA?</a:t>
            </a:r>
          </a:p>
        </p:txBody>
      </p:sp>
      <p:grpSp>
        <p:nvGrpSpPr>
          <p:cNvPr name="Group 10" id="10"/>
          <p:cNvGrpSpPr/>
          <p:nvPr/>
        </p:nvGrpSpPr>
        <p:grpSpPr>
          <a:xfrm rot="0">
            <a:off x="10821409" y="2953080"/>
            <a:ext cx="3120134" cy="5102742"/>
            <a:chOff x="0" y="0"/>
            <a:chExt cx="812800" cy="1329273"/>
          </a:xfrm>
        </p:grpSpPr>
        <p:sp>
          <p:nvSpPr>
            <p:cNvPr name="Freeform 11" id="11"/>
            <p:cNvSpPr/>
            <p:nvPr/>
          </p:nvSpPr>
          <p:spPr>
            <a:xfrm flipH="false" flipV="false" rot="0">
              <a:off x="0" y="0"/>
              <a:ext cx="812800" cy="1329273"/>
            </a:xfrm>
            <a:custGeom>
              <a:avLst/>
              <a:gdLst/>
              <a:ahLst/>
              <a:cxnLst/>
              <a:rect r="r" b="b" t="t" l="l"/>
              <a:pathLst>
                <a:path h="1329273" w="812800">
                  <a:moveTo>
                    <a:pt x="0" y="0"/>
                  </a:moveTo>
                  <a:lnTo>
                    <a:pt x="812800" y="0"/>
                  </a:lnTo>
                  <a:lnTo>
                    <a:pt x="812800" y="1329273"/>
                  </a:lnTo>
                  <a:lnTo>
                    <a:pt x="0" y="1329273"/>
                  </a:lnTo>
                  <a:close/>
                </a:path>
              </a:pathLst>
            </a:custGeom>
            <a:blipFill>
              <a:blip r:embed="rId4"/>
              <a:stretch>
                <a:fillRect l="-31771" t="0" r="-31771" b="0"/>
              </a:stretch>
            </a:blipFill>
          </p:spPr>
        </p:sp>
      </p:grpSp>
      <p:grpSp>
        <p:nvGrpSpPr>
          <p:cNvPr name="Group 12" id="12"/>
          <p:cNvGrpSpPr/>
          <p:nvPr/>
        </p:nvGrpSpPr>
        <p:grpSpPr>
          <a:xfrm rot="0">
            <a:off x="14372406" y="2953080"/>
            <a:ext cx="3120134" cy="5102742"/>
            <a:chOff x="0" y="0"/>
            <a:chExt cx="812800" cy="1329273"/>
          </a:xfrm>
        </p:grpSpPr>
        <p:sp>
          <p:nvSpPr>
            <p:cNvPr name="Freeform 13" id="13"/>
            <p:cNvSpPr/>
            <p:nvPr/>
          </p:nvSpPr>
          <p:spPr>
            <a:xfrm flipH="false" flipV="false" rot="0">
              <a:off x="0" y="0"/>
              <a:ext cx="812800" cy="1329273"/>
            </a:xfrm>
            <a:custGeom>
              <a:avLst/>
              <a:gdLst/>
              <a:ahLst/>
              <a:cxnLst/>
              <a:rect r="r" b="b" t="t" l="l"/>
              <a:pathLst>
                <a:path h="1329273" w="812800">
                  <a:moveTo>
                    <a:pt x="0" y="0"/>
                  </a:moveTo>
                  <a:lnTo>
                    <a:pt x="812800" y="0"/>
                  </a:lnTo>
                  <a:lnTo>
                    <a:pt x="812800" y="1329273"/>
                  </a:lnTo>
                  <a:lnTo>
                    <a:pt x="0" y="1329273"/>
                  </a:lnTo>
                  <a:close/>
                </a:path>
              </a:pathLst>
            </a:custGeom>
            <a:blipFill>
              <a:blip r:embed="rId5"/>
              <a:stretch>
                <a:fillRect l="-72656" t="0" r="-72656" b="0"/>
              </a:stretch>
            </a:blipFill>
          </p:spPr>
        </p:sp>
      </p:grpSp>
      <p:grpSp>
        <p:nvGrpSpPr>
          <p:cNvPr name="Group 14" id="14"/>
          <p:cNvGrpSpPr/>
          <p:nvPr/>
        </p:nvGrpSpPr>
        <p:grpSpPr>
          <a:xfrm rot="0">
            <a:off x="17259300" y="2480506"/>
            <a:ext cx="945148" cy="94514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000000">
                      <a:alpha val="100000"/>
                    </a:srgbClr>
                  </a:gs>
                  <a:gs pos="100000">
                    <a:srgbClr val="FF62AE">
                      <a:alpha val="100000"/>
                    </a:srgbClr>
                  </a:gs>
                </a:gsLst>
                <a:lin ang="5400000"/>
              </a:gra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7" id="17"/>
          <p:cNvGrpSpPr/>
          <p:nvPr/>
        </p:nvGrpSpPr>
        <p:grpSpPr>
          <a:xfrm rot="0">
            <a:off x="9144000" y="2695180"/>
            <a:ext cx="945148" cy="94514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000000">
                      <a:alpha val="100000"/>
                    </a:srgbClr>
                  </a:gs>
                  <a:gs pos="100000">
                    <a:srgbClr val="FF62AE">
                      <a:alpha val="100000"/>
                    </a:srgbClr>
                  </a:gs>
                </a:gsLst>
                <a:lin ang="5400000"/>
              </a:gra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TextBox 20" id="20"/>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21" id="21"/>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TextBox 22" id="22"/>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05/16</a:t>
            </a:r>
          </a:p>
        </p:txBody>
      </p:sp>
      <p:sp>
        <p:nvSpPr>
          <p:cNvPr name="TextBox 23" id="23"/>
          <p:cNvSpPr txBox="true"/>
          <p:nvPr/>
        </p:nvSpPr>
        <p:spPr>
          <a:xfrm rot="0">
            <a:off x="1831216" y="4619271"/>
            <a:ext cx="7037239" cy="1609195"/>
          </a:xfrm>
          <a:prstGeom prst="rect">
            <a:avLst/>
          </a:prstGeom>
        </p:spPr>
        <p:txBody>
          <a:bodyPr anchor="t" rtlCol="false" tIns="0" lIns="0" bIns="0" rIns="0">
            <a:spAutoFit/>
          </a:bodyPr>
          <a:lstStyle/>
          <a:p>
            <a:pPr algn="l" marL="490281" indent="-245141" lvl="1">
              <a:lnSpc>
                <a:spcPts val="3179"/>
              </a:lnSpc>
              <a:buFont typeface="Arial"/>
              <a:buChar char="•"/>
            </a:pPr>
            <a:r>
              <a:rPr lang="en-US" b="true" sz="2270">
                <a:solidFill>
                  <a:srgbClr val="F1F1F1"/>
                </a:solidFill>
                <a:latin typeface="Poppins Medium"/>
                <a:ea typeface="Poppins Medium"/>
                <a:cs typeface="Poppins Medium"/>
                <a:sym typeface="Poppins Medium"/>
              </a:rPr>
              <a:t>Um algoritmo versátil;</a:t>
            </a:r>
          </a:p>
          <a:p>
            <a:pPr algn="l" marL="490281" indent="-245141" lvl="1">
              <a:lnSpc>
                <a:spcPts val="3179"/>
              </a:lnSpc>
              <a:buFont typeface="Arial"/>
              <a:buChar char="•"/>
            </a:pPr>
            <a:r>
              <a:rPr lang="en-US" b="true" sz="2270">
                <a:solidFill>
                  <a:srgbClr val="F1F1F1"/>
                </a:solidFill>
                <a:latin typeface="Poppins Medium"/>
                <a:ea typeface="Poppins Medium"/>
                <a:cs typeface="Poppins Medium"/>
                <a:sym typeface="Poppins Medium"/>
              </a:rPr>
              <a:t>IA que consegue prever a popularidade;</a:t>
            </a:r>
          </a:p>
          <a:p>
            <a:pPr algn="l" marL="490281" indent="-245141" lvl="1">
              <a:lnSpc>
                <a:spcPts val="3179"/>
              </a:lnSpc>
              <a:spcBef>
                <a:spcPct val="0"/>
              </a:spcBef>
              <a:buFont typeface="Arial"/>
              <a:buChar char="•"/>
            </a:pPr>
            <a:r>
              <a:rPr lang="en-US" sz="2270">
                <a:solidFill>
                  <a:srgbClr val="F1F1F1"/>
                </a:solidFill>
                <a:latin typeface="Poppins"/>
                <a:ea typeface="Poppins"/>
                <a:cs typeface="Poppins"/>
                <a:sym typeface="Poppins"/>
              </a:rPr>
              <a:t>Os resultados devem impactar diretamente na produtora e no artista</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8448"/>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932473" y="8840789"/>
            <a:ext cx="914525" cy="919540"/>
          </a:xfrm>
          <a:custGeom>
            <a:avLst/>
            <a:gdLst/>
            <a:ahLst/>
            <a:cxnLst/>
            <a:rect r="r" b="b" t="t" l="l"/>
            <a:pathLst>
              <a:path h="919540" w="914525">
                <a:moveTo>
                  <a:pt x="914525" y="0"/>
                </a:moveTo>
                <a:lnTo>
                  <a:pt x="0" y="0"/>
                </a:lnTo>
                <a:lnTo>
                  <a:pt x="0" y="919541"/>
                </a:lnTo>
                <a:lnTo>
                  <a:pt x="914525" y="919541"/>
                </a:lnTo>
                <a:lnTo>
                  <a:pt x="914525"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085256" y="2519469"/>
            <a:ext cx="19533427" cy="5420287"/>
            <a:chOff x="0" y="0"/>
            <a:chExt cx="5144606" cy="1427565"/>
          </a:xfrm>
        </p:grpSpPr>
        <p:sp>
          <p:nvSpPr>
            <p:cNvPr name="Freeform 8" id="8"/>
            <p:cNvSpPr/>
            <p:nvPr/>
          </p:nvSpPr>
          <p:spPr>
            <a:xfrm flipH="false" flipV="false" rot="0">
              <a:off x="0" y="0"/>
              <a:ext cx="5144606" cy="1427565"/>
            </a:xfrm>
            <a:custGeom>
              <a:avLst/>
              <a:gdLst/>
              <a:ahLst/>
              <a:cxnLst/>
              <a:rect r="r" b="b" t="t" l="l"/>
              <a:pathLst>
                <a:path h="1427565" w="5144606">
                  <a:moveTo>
                    <a:pt x="0" y="0"/>
                  </a:moveTo>
                  <a:lnTo>
                    <a:pt x="5144606" y="0"/>
                  </a:lnTo>
                  <a:lnTo>
                    <a:pt x="5144606" y="1427565"/>
                  </a:lnTo>
                  <a:lnTo>
                    <a:pt x="0" y="1427565"/>
                  </a:lnTo>
                  <a:close/>
                </a:path>
              </a:pathLst>
            </a:custGeom>
            <a:gradFill rotWithShape="true">
              <a:gsLst>
                <a:gs pos="0">
                  <a:srgbClr val="006CCD">
                    <a:alpha val="33000"/>
                  </a:srgbClr>
                </a:gs>
                <a:gs pos="50000">
                  <a:srgbClr val="AF5ABB">
                    <a:alpha val="32010"/>
                  </a:srgbClr>
                </a:gs>
                <a:gs pos="100000">
                  <a:srgbClr val="F5AEFF">
                    <a:alpha val="0"/>
                  </a:srgbClr>
                </a:gs>
              </a:gsLst>
              <a:lin ang="0"/>
            </a:gradFill>
          </p:spPr>
        </p:sp>
        <p:sp>
          <p:nvSpPr>
            <p:cNvPr name="TextBox 9" id="9"/>
            <p:cNvSpPr txBox="true"/>
            <p:nvPr/>
          </p:nvSpPr>
          <p:spPr>
            <a:xfrm>
              <a:off x="0" y="-38100"/>
              <a:ext cx="5144606" cy="1465665"/>
            </a:xfrm>
            <a:prstGeom prst="rect">
              <a:avLst/>
            </a:prstGeom>
          </p:spPr>
          <p:txBody>
            <a:bodyPr anchor="ctr" rtlCol="false" tIns="50800" lIns="50800" bIns="50800" rIns="50800"/>
            <a:lstStyle/>
            <a:p>
              <a:pPr algn="ctr">
                <a:lnSpc>
                  <a:spcPts val="2199"/>
                </a:lnSpc>
              </a:pPr>
            </a:p>
          </p:txBody>
        </p:sp>
      </p:grpSp>
      <p:sp>
        <p:nvSpPr>
          <p:cNvPr name="TextBox 10" id="10"/>
          <p:cNvSpPr txBox="true"/>
          <p:nvPr/>
        </p:nvSpPr>
        <p:spPr>
          <a:xfrm rot="0">
            <a:off x="281415" y="3578482"/>
            <a:ext cx="6485705" cy="701681"/>
          </a:xfrm>
          <a:prstGeom prst="rect">
            <a:avLst/>
          </a:prstGeom>
        </p:spPr>
        <p:txBody>
          <a:bodyPr anchor="t" rtlCol="false" tIns="0" lIns="0" bIns="0" rIns="0">
            <a:spAutoFit/>
          </a:bodyPr>
          <a:lstStyle/>
          <a:p>
            <a:pPr algn="l">
              <a:lnSpc>
                <a:spcPts val="5234"/>
              </a:lnSpc>
            </a:pPr>
            <a:r>
              <a:rPr lang="en-US" b="true" sz="5341">
                <a:solidFill>
                  <a:srgbClr val="F1F1F1"/>
                </a:solidFill>
                <a:latin typeface="Montserrat Classic Bold"/>
                <a:ea typeface="Montserrat Classic Bold"/>
                <a:cs typeface="Montserrat Classic Bold"/>
                <a:sym typeface="Montserrat Classic Bold"/>
              </a:rPr>
              <a:t>IMPLEMENTAÇÃO</a:t>
            </a:r>
          </a:p>
        </p:txBody>
      </p:sp>
      <p:sp>
        <p:nvSpPr>
          <p:cNvPr name="TextBox 11" id="11"/>
          <p:cNvSpPr txBox="true"/>
          <p:nvPr/>
        </p:nvSpPr>
        <p:spPr>
          <a:xfrm rot="0">
            <a:off x="9144000" y="5582453"/>
            <a:ext cx="7037239" cy="1952730"/>
          </a:xfrm>
          <a:prstGeom prst="rect">
            <a:avLst/>
          </a:prstGeom>
        </p:spPr>
        <p:txBody>
          <a:bodyPr anchor="t" rtlCol="false" tIns="0" lIns="0" bIns="0" rIns="0">
            <a:spAutoFit/>
          </a:bodyPr>
          <a:lstStyle/>
          <a:p>
            <a:pPr algn="l">
              <a:lnSpc>
                <a:spcPts val="2619"/>
              </a:lnSpc>
              <a:spcBef>
                <a:spcPct val="0"/>
              </a:spcBef>
            </a:pPr>
            <a:r>
              <a:rPr lang="en-US" b="true" sz="1870">
                <a:solidFill>
                  <a:srgbClr val="F1F1F1"/>
                </a:solidFill>
                <a:latin typeface="Poppins Medium"/>
                <a:ea typeface="Poppins Medium"/>
                <a:cs typeface="Poppins Medium"/>
                <a:sym typeface="Poppins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grpSp>
        <p:nvGrpSpPr>
          <p:cNvPr name="Group 12" id="12"/>
          <p:cNvGrpSpPr/>
          <p:nvPr/>
        </p:nvGrpSpPr>
        <p:grpSpPr>
          <a:xfrm rot="0">
            <a:off x="-1509591" y="5257779"/>
            <a:ext cx="20150368" cy="3120134"/>
            <a:chOff x="0" y="0"/>
            <a:chExt cx="5249203" cy="812800"/>
          </a:xfrm>
        </p:grpSpPr>
        <p:sp>
          <p:nvSpPr>
            <p:cNvPr name="Freeform 13" id="13"/>
            <p:cNvSpPr/>
            <p:nvPr/>
          </p:nvSpPr>
          <p:spPr>
            <a:xfrm flipH="false" flipV="false" rot="0">
              <a:off x="0" y="0"/>
              <a:ext cx="5249203" cy="812800"/>
            </a:xfrm>
            <a:custGeom>
              <a:avLst/>
              <a:gdLst/>
              <a:ahLst/>
              <a:cxnLst/>
              <a:rect r="r" b="b" t="t" l="l"/>
              <a:pathLst>
                <a:path h="812800" w="5249203">
                  <a:moveTo>
                    <a:pt x="0" y="0"/>
                  </a:moveTo>
                  <a:lnTo>
                    <a:pt x="5249203" y="0"/>
                  </a:lnTo>
                  <a:lnTo>
                    <a:pt x="5249203" y="812800"/>
                  </a:lnTo>
                  <a:lnTo>
                    <a:pt x="0" y="812800"/>
                  </a:lnTo>
                  <a:close/>
                </a:path>
              </a:pathLst>
            </a:custGeom>
            <a:blipFill>
              <a:blip r:embed="rId6"/>
              <a:stretch>
                <a:fillRect l="0" t="-165137" r="0" b="-165137"/>
              </a:stretch>
            </a:blipFill>
          </p:spPr>
        </p:sp>
      </p:grpSp>
      <p:grpSp>
        <p:nvGrpSpPr>
          <p:cNvPr name="Group 14" id="14"/>
          <p:cNvGrpSpPr/>
          <p:nvPr/>
        </p:nvGrpSpPr>
        <p:grpSpPr>
          <a:xfrm rot="0">
            <a:off x="6766401" y="3571164"/>
            <a:ext cx="490040" cy="611543"/>
            <a:chOff x="0" y="0"/>
            <a:chExt cx="129064" cy="161065"/>
          </a:xfrm>
        </p:grpSpPr>
        <p:sp>
          <p:nvSpPr>
            <p:cNvPr name="Freeform 15" id="15"/>
            <p:cNvSpPr/>
            <p:nvPr/>
          </p:nvSpPr>
          <p:spPr>
            <a:xfrm flipH="false" flipV="false" rot="0">
              <a:off x="0" y="0"/>
              <a:ext cx="129064" cy="161065"/>
            </a:xfrm>
            <a:custGeom>
              <a:avLst/>
              <a:gdLst/>
              <a:ahLst/>
              <a:cxnLst/>
              <a:rect r="r" b="b" t="t" l="l"/>
              <a:pathLst>
                <a:path h="161065" w="129064">
                  <a:moveTo>
                    <a:pt x="0" y="0"/>
                  </a:moveTo>
                  <a:lnTo>
                    <a:pt x="129064" y="0"/>
                  </a:lnTo>
                  <a:lnTo>
                    <a:pt x="129064" y="161065"/>
                  </a:lnTo>
                  <a:lnTo>
                    <a:pt x="0" y="161065"/>
                  </a:lnTo>
                  <a:close/>
                </a:path>
              </a:pathLst>
            </a:custGeom>
            <a:gradFill rotWithShape="true">
              <a:gsLst>
                <a:gs pos="0">
                  <a:srgbClr val="000000">
                    <a:alpha val="100000"/>
                  </a:srgbClr>
                </a:gs>
                <a:gs pos="100000">
                  <a:srgbClr val="FF62AE">
                    <a:alpha val="100000"/>
                  </a:srgbClr>
                </a:gs>
              </a:gsLst>
              <a:lin ang="0"/>
            </a:gradFill>
          </p:spPr>
        </p:sp>
        <p:sp>
          <p:nvSpPr>
            <p:cNvPr name="TextBox 16" id="16"/>
            <p:cNvSpPr txBox="true"/>
            <p:nvPr/>
          </p:nvSpPr>
          <p:spPr>
            <a:xfrm>
              <a:off x="0" y="-38100"/>
              <a:ext cx="129064" cy="199165"/>
            </a:xfrm>
            <a:prstGeom prst="rect">
              <a:avLst/>
            </a:prstGeom>
          </p:spPr>
          <p:txBody>
            <a:bodyPr anchor="ctr" rtlCol="false" tIns="50800" lIns="50800" bIns="50800" rIns="50800"/>
            <a:lstStyle/>
            <a:p>
              <a:pPr algn="ctr">
                <a:lnSpc>
                  <a:spcPts val="2199"/>
                </a:lnSpc>
              </a:pPr>
            </a:p>
          </p:txBody>
        </p:sp>
      </p:grpSp>
      <p:grpSp>
        <p:nvGrpSpPr>
          <p:cNvPr name="Group 17" id="17"/>
          <p:cNvGrpSpPr/>
          <p:nvPr/>
        </p:nvGrpSpPr>
        <p:grpSpPr>
          <a:xfrm rot="0">
            <a:off x="12324297" y="3571164"/>
            <a:ext cx="490040" cy="611543"/>
            <a:chOff x="0" y="0"/>
            <a:chExt cx="129064" cy="161065"/>
          </a:xfrm>
        </p:grpSpPr>
        <p:sp>
          <p:nvSpPr>
            <p:cNvPr name="Freeform 18" id="18"/>
            <p:cNvSpPr/>
            <p:nvPr/>
          </p:nvSpPr>
          <p:spPr>
            <a:xfrm flipH="false" flipV="false" rot="0">
              <a:off x="0" y="0"/>
              <a:ext cx="129064" cy="161065"/>
            </a:xfrm>
            <a:custGeom>
              <a:avLst/>
              <a:gdLst/>
              <a:ahLst/>
              <a:cxnLst/>
              <a:rect r="r" b="b" t="t" l="l"/>
              <a:pathLst>
                <a:path h="161065" w="129064">
                  <a:moveTo>
                    <a:pt x="0" y="0"/>
                  </a:moveTo>
                  <a:lnTo>
                    <a:pt x="129064" y="0"/>
                  </a:lnTo>
                  <a:lnTo>
                    <a:pt x="129064" y="161065"/>
                  </a:lnTo>
                  <a:lnTo>
                    <a:pt x="0" y="161065"/>
                  </a:lnTo>
                  <a:close/>
                </a:path>
              </a:pathLst>
            </a:custGeom>
            <a:gradFill rotWithShape="true">
              <a:gsLst>
                <a:gs pos="0">
                  <a:srgbClr val="000000">
                    <a:alpha val="100000"/>
                  </a:srgbClr>
                </a:gs>
                <a:gs pos="100000">
                  <a:srgbClr val="FF62AE">
                    <a:alpha val="100000"/>
                  </a:srgbClr>
                </a:gs>
              </a:gsLst>
              <a:lin ang="0"/>
            </a:gradFill>
          </p:spPr>
        </p:sp>
        <p:sp>
          <p:nvSpPr>
            <p:cNvPr name="TextBox 19" id="19"/>
            <p:cNvSpPr txBox="true"/>
            <p:nvPr/>
          </p:nvSpPr>
          <p:spPr>
            <a:xfrm>
              <a:off x="0" y="-38100"/>
              <a:ext cx="129064" cy="199165"/>
            </a:xfrm>
            <a:prstGeom prst="rect">
              <a:avLst/>
            </a:prstGeom>
          </p:spPr>
          <p:txBody>
            <a:bodyPr anchor="ctr" rtlCol="false" tIns="50800" lIns="50800" bIns="50800" rIns="50800"/>
            <a:lstStyle/>
            <a:p>
              <a:pPr algn="ctr">
                <a:lnSpc>
                  <a:spcPts val="2199"/>
                </a:lnSpc>
              </a:pPr>
            </a:p>
          </p:txBody>
        </p:sp>
      </p:grpSp>
      <p:sp>
        <p:nvSpPr>
          <p:cNvPr name="TextBox 20" id="20"/>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21" id="21"/>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TextBox 22" id="22"/>
          <p:cNvSpPr txBox="true"/>
          <p:nvPr/>
        </p:nvSpPr>
        <p:spPr>
          <a:xfrm rot="0">
            <a:off x="15050882" y="9144297"/>
            <a:ext cx="1089416" cy="274424"/>
          </a:xfrm>
          <a:prstGeom prst="rect">
            <a:avLst/>
          </a:prstGeom>
        </p:spPr>
        <p:txBody>
          <a:bodyPr anchor="t" rtlCol="false" tIns="0" lIns="0" bIns="0" rIns="0">
            <a:spAutoFit/>
          </a:bodyPr>
          <a:lstStyle/>
          <a:p>
            <a:pPr algn="l">
              <a:lnSpc>
                <a:spcPts val="2199"/>
              </a:lnSpc>
              <a:spcBef>
                <a:spcPct val="0"/>
              </a:spcBef>
            </a:pPr>
            <a:r>
              <a:rPr lang="en-US" b="true" sz="1570">
                <a:solidFill>
                  <a:srgbClr val="F1F1F1"/>
                </a:solidFill>
                <a:latin typeface="Poppins Medium"/>
                <a:ea typeface="Poppins Medium"/>
                <a:cs typeface="Poppins Medium"/>
                <a:sym typeface="Poppins Medium"/>
              </a:rPr>
              <a:t>next slide</a:t>
            </a:r>
          </a:p>
        </p:txBody>
      </p:sp>
      <p:sp>
        <p:nvSpPr>
          <p:cNvPr name="TextBox 23" id="23"/>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06/16</a:t>
            </a:r>
          </a:p>
        </p:txBody>
      </p:sp>
      <p:sp>
        <p:nvSpPr>
          <p:cNvPr name="TextBox 24" id="24"/>
          <p:cNvSpPr txBox="true"/>
          <p:nvPr/>
        </p:nvSpPr>
        <p:spPr>
          <a:xfrm rot="0">
            <a:off x="7654072" y="3514014"/>
            <a:ext cx="3783273" cy="657330"/>
          </a:xfrm>
          <a:prstGeom prst="rect">
            <a:avLst/>
          </a:prstGeom>
        </p:spPr>
        <p:txBody>
          <a:bodyPr anchor="t" rtlCol="false" tIns="0" lIns="0" bIns="0" rIns="0">
            <a:spAutoFit/>
          </a:bodyPr>
          <a:lstStyle/>
          <a:p>
            <a:pPr algn="l" marL="403924" indent="-201962" lvl="1">
              <a:lnSpc>
                <a:spcPts val="2619"/>
              </a:lnSpc>
              <a:spcBef>
                <a:spcPct val="0"/>
              </a:spcBef>
              <a:buFont typeface="Arial"/>
              <a:buChar char="•"/>
            </a:pPr>
            <a:r>
              <a:rPr lang="en-US" b="true" sz="1870">
                <a:solidFill>
                  <a:srgbClr val="F1F1F1"/>
                </a:solidFill>
                <a:latin typeface="Poppins Medium"/>
                <a:ea typeface="Poppins Medium"/>
                <a:cs typeface="Poppins Medium"/>
                <a:sym typeface="Poppins Medium"/>
              </a:rPr>
              <a:t>Apoio para novos artistas musicais.</a:t>
            </a:r>
          </a:p>
        </p:txBody>
      </p:sp>
      <p:sp>
        <p:nvSpPr>
          <p:cNvPr name="TextBox 25" id="25"/>
          <p:cNvSpPr txBox="true"/>
          <p:nvPr/>
        </p:nvSpPr>
        <p:spPr>
          <a:xfrm rot="0">
            <a:off x="13278404" y="3514014"/>
            <a:ext cx="3783273" cy="981180"/>
          </a:xfrm>
          <a:prstGeom prst="rect">
            <a:avLst/>
          </a:prstGeom>
        </p:spPr>
        <p:txBody>
          <a:bodyPr anchor="t" rtlCol="false" tIns="0" lIns="0" bIns="0" rIns="0">
            <a:spAutoFit/>
          </a:bodyPr>
          <a:lstStyle/>
          <a:p>
            <a:pPr algn="l" marL="403924" indent="-201962" lvl="1">
              <a:lnSpc>
                <a:spcPts val="2619"/>
              </a:lnSpc>
              <a:spcBef>
                <a:spcPct val="0"/>
              </a:spcBef>
              <a:buFont typeface="Arial"/>
              <a:buChar char="•"/>
            </a:pPr>
            <a:r>
              <a:rPr lang="en-US" b="true" sz="1870">
                <a:solidFill>
                  <a:srgbClr val="F1F1F1"/>
                </a:solidFill>
                <a:latin typeface="Poppins Medium"/>
                <a:ea typeface="Poppins Medium"/>
                <a:cs typeface="Poppins Medium"/>
                <a:sym typeface="Poppins Medium"/>
              </a:rPr>
              <a:t>Maior visibilidade à produtora por seu produto único.</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8448"/>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517553" y="3964315"/>
            <a:ext cx="22013909" cy="3059428"/>
            <a:chOff x="0" y="0"/>
            <a:chExt cx="5797902" cy="805775"/>
          </a:xfrm>
        </p:grpSpPr>
        <p:sp>
          <p:nvSpPr>
            <p:cNvPr name="Freeform 7" id="7"/>
            <p:cNvSpPr/>
            <p:nvPr/>
          </p:nvSpPr>
          <p:spPr>
            <a:xfrm flipH="false" flipV="false" rot="0">
              <a:off x="0" y="0"/>
              <a:ext cx="5797902" cy="805775"/>
            </a:xfrm>
            <a:custGeom>
              <a:avLst/>
              <a:gdLst/>
              <a:ahLst/>
              <a:cxnLst/>
              <a:rect r="r" b="b" t="t" l="l"/>
              <a:pathLst>
                <a:path h="805775" w="5797902">
                  <a:moveTo>
                    <a:pt x="0" y="0"/>
                  </a:moveTo>
                  <a:lnTo>
                    <a:pt x="5797902" y="0"/>
                  </a:lnTo>
                  <a:lnTo>
                    <a:pt x="5797902" y="805775"/>
                  </a:lnTo>
                  <a:lnTo>
                    <a:pt x="0" y="805775"/>
                  </a:lnTo>
                  <a:close/>
                </a:path>
              </a:pathLst>
            </a:custGeom>
            <a:gradFill rotWithShape="true">
              <a:gsLst>
                <a:gs pos="0">
                  <a:srgbClr val="006CCD">
                    <a:alpha val="33000"/>
                  </a:srgbClr>
                </a:gs>
                <a:gs pos="50000">
                  <a:srgbClr val="AF5ABB">
                    <a:alpha val="32010"/>
                  </a:srgbClr>
                </a:gs>
                <a:gs pos="100000">
                  <a:srgbClr val="F5AEFF">
                    <a:alpha val="0"/>
                  </a:srgbClr>
                </a:gs>
              </a:gsLst>
              <a:lin ang="0"/>
            </a:gradFill>
          </p:spPr>
        </p:sp>
        <p:sp>
          <p:nvSpPr>
            <p:cNvPr name="TextBox 8" id="8"/>
            <p:cNvSpPr txBox="true"/>
            <p:nvPr/>
          </p:nvSpPr>
          <p:spPr>
            <a:xfrm>
              <a:off x="0" y="-38100"/>
              <a:ext cx="5797902" cy="843875"/>
            </a:xfrm>
            <a:prstGeom prst="rect">
              <a:avLst/>
            </a:prstGeom>
          </p:spPr>
          <p:txBody>
            <a:bodyPr anchor="ctr" rtlCol="false" tIns="50800" lIns="50800" bIns="50800" rIns="50800"/>
            <a:lstStyle/>
            <a:p>
              <a:pPr algn="ctr">
                <a:lnSpc>
                  <a:spcPts val="2199"/>
                </a:lnSpc>
              </a:pPr>
            </a:p>
          </p:txBody>
        </p:sp>
      </p:grpSp>
      <p:grpSp>
        <p:nvGrpSpPr>
          <p:cNvPr name="Group 9" id="9"/>
          <p:cNvGrpSpPr>
            <a:grpSpLocks noChangeAspect="true"/>
          </p:cNvGrpSpPr>
          <p:nvPr/>
        </p:nvGrpSpPr>
        <p:grpSpPr>
          <a:xfrm rot="0">
            <a:off x="10012426" y="2729558"/>
            <a:ext cx="5682010" cy="5682010"/>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00000">
                    <a:alpha val="100000"/>
                  </a:srgbClr>
                </a:gs>
                <a:gs pos="100000">
                  <a:srgbClr val="FF62AE">
                    <a:alpha val="100000"/>
                  </a:srgbClr>
                </a:gs>
              </a:gsLst>
              <a:lin ang="0"/>
            </a:gra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grpSp>
        <p:nvGrpSpPr>
          <p:cNvPr name="Group 13" id="13"/>
          <p:cNvGrpSpPr/>
          <p:nvPr/>
        </p:nvGrpSpPr>
        <p:grpSpPr>
          <a:xfrm rot="0">
            <a:off x="-1144393" y="3415482"/>
            <a:ext cx="2508210" cy="3813744"/>
            <a:chOff x="0" y="0"/>
            <a:chExt cx="660598" cy="1004443"/>
          </a:xfrm>
        </p:grpSpPr>
        <p:sp>
          <p:nvSpPr>
            <p:cNvPr name="Freeform 14" id="14"/>
            <p:cNvSpPr/>
            <p:nvPr/>
          </p:nvSpPr>
          <p:spPr>
            <a:xfrm flipH="false" flipV="false" rot="0">
              <a:off x="0" y="0"/>
              <a:ext cx="660598" cy="1004443"/>
            </a:xfrm>
            <a:custGeom>
              <a:avLst/>
              <a:gdLst/>
              <a:ahLst/>
              <a:cxnLst/>
              <a:rect r="r" b="b" t="t" l="l"/>
              <a:pathLst>
                <a:path h="1004443" w="660598">
                  <a:moveTo>
                    <a:pt x="0" y="0"/>
                  </a:moveTo>
                  <a:lnTo>
                    <a:pt x="660598" y="0"/>
                  </a:lnTo>
                  <a:lnTo>
                    <a:pt x="660598" y="1004443"/>
                  </a:lnTo>
                  <a:lnTo>
                    <a:pt x="0" y="1004443"/>
                  </a:lnTo>
                  <a:close/>
                </a:path>
              </a:pathLst>
            </a:custGeom>
            <a:gradFill rotWithShape="true">
              <a:gsLst>
                <a:gs pos="0">
                  <a:srgbClr val="000000">
                    <a:alpha val="30000"/>
                  </a:srgbClr>
                </a:gs>
                <a:gs pos="100000">
                  <a:srgbClr val="FF62AE">
                    <a:alpha val="30000"/>
                  </a:srgbClr>
                </a:gs>
              </a:gsLst>
              <a:lin ang="5400000"/>
            </a:gradFill>
          </p:spPr>
        </p:sp>
        <p:sp>
          <p:nvSpPr>
            <p:cNvPr name="TextBox 15" id="15"/>
            <p:cNvSpPr txBox="true"/>
            <p:nvPr/>
          </p:nvSpPr>
          <p:spPr>
            <a:xfrm>
              <a:off x="0" y="-38100"/>
              <a:ext cx="660598" cy="1042543"/>
            </a:xfrm>
            <a:prstGeom prst="rect">
              <a:avLst/>
            </a:prstGeom>
          </p:spPr>
          <p:txBody>
            <a:bodyPr anchor="ctr" rtlCol="false" tIns="50800" lIns="50800" bIns="50800" rIns="50800"/>
            <a:lstStyle/>
            <a:p>
              <a:pPr algn="ctr">
                <a:lnSpc>
                  <a:spcPts val="2199"/>
                </a:lnSpc>
              </a:pPr>
            </a:p>
          </p:txBody>
        </p:sp>
      </p:grpSp>
      <p:grpSp>
        <p:nvGrpSpPr>
          <p:cNvPr name="Group 16" id="16"/>
          <p:cNvGrpSpPr/>
          <p:nvPr/>
        </p:nvGrpSpPr>
        <p:grpSpPr>
          <a:xfrm rot="0">
            <a:off x="16418122" y="3494638"/>
            <a:ext cx="747868" cy="7478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000000">
                      <a:alpha val="100000"/>
                    </a:srgbClr>
                  </a:gs>
                  <a:gs pos="100000">
                    <a:srgbClr val="FF62AE">
                      <a:alpha val="100000"/>
                    </a:srgbClr>
                  </a:gs>
                </a:gsLst>
                <a:lin ang="5400000"/>
              </a:gra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TextBox 19" id="19"/>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20" id="20"/>
          <p:cNvSpPr txBox="true"/>
          <p:nvPr/>
        </p:nvSpPr>
        <p:spPr>
          <a:xfrm rot="0">
            <a:off x="1831216" y="3567882"/>
            <a:ext cx="7404041" cy="945265"/>
          </a:xfrm>
          <a:prstGeom prst="rect">
            <a:avLst/>
          </a:prstGeom>
        </p:spPr>
        <p:txBody>
          <a:bodyPr anchor="t" rtlCol="false" tIns="0" lIns="0" bIns="0" rIns="0">
            <a:spAutoFit/>
          </a:bodyPr>
          <a:lstStyle/>
          <a:p>
            <a:pPr algn="l">
              <a:lnSpc>
                <a:spcPts val="7096"/>
              </a:lnSpc>
            </a:pPr>
            <a:r>
              <a:rPr lang="en-US" b="true" sz="7241">
                <a:solidFill>
                  <a:srgbClr val="F1F1F1"/>
                </a:solidFill>
                <a:latin typeface="Montserrat Classic Bold"/>
                <a:ea typeface="Montserrat Classic Bold"/>
                <a:cs typeface="Montserrat Classic Bold"/>
                <a:sym typeface="Montserrat Classic Bold"/>
              </a:rPr>
              <a:t>DESAFIOS</a:t>
            </a:r>
          </a:p>
        </p:txBody>
      </p:sp>
      <p:sp>
        <p:nvSpPr>
          <p:cNvPr name="TextBox 21" id="21"/>
          <p:cNvSpPr txBox="true"/>
          <p:nvPr/>
        </p:nvSpPr>
        <p:spPr>
          <a:xfrm rot="0">
            <a:off x="1363817" y="4597150"/>
            <a:ext cx="7037239" cy="1755775"/>
          </a:xfrm>
          <a:prstGeom prst="rect">
            <a:avLst/>
          </a:prstGeom>
        </p:spPr>
        <p:txBody>
          <a:bodyPr anchor="t" rtlCol="false" tIns="0" lIns="0" bIns="0" rIns="0">
            <a:spAutoFit/>
          </a:bodyPr>
          <a:lstStyle/>
          <a:p>
            <a:pPr algn="l" marL="539746" indent="-269873" lvl="1">
              <a:lnSpc>
                <a:spcPts val="3499"/>
              </a:lnSpc>
              <a:buFont typeface="Arial"/>
              <a:buChar char="•"/>
            </a:pPr>
            <a:r>
              <a:rPr lang="en-US" b="true" sz="2499">
                <a:solidFill>
                  <a:srgbClr val="F1F1F1"/>
                </a:solidFill>
                <a:latin typeface="Poppins Medium"/>
                <a:ea typeface="Poppins Medium"/>
                <a:cs typeface="Poppins Medium"/>
                <a:sym typeface="Poppins Medium"/>
              </a:rPr>
              <a:t>Muitos valores dispersos (outliers);</a:t>
            </a:r>
          </a:p>
          <a:p>
            <a:pPr algn="l" marL="539746" indent="-269873" lvl="1">
              <a:lnSpc>
                <a:spcPts val="3499"/>
              </a:lnSpc>
              <a:buFont typeface="Arial"/>
              <a:buChar char="•"/>
            </a:pPr>
            <a:r>
              <a:rPr lang="en-US" b="true" sz="2499">
                <a:solidFill>
                  <a:srgbClr val="F1F1F1"/>
                </a:solidFill>
                <a:latin typeface="Poppins Medium"/>
                <a:ea typeface="Poppins Medium"/>
                <a:cs typeface="Poppins Medium"/>
                <a:sym typeface="Poppins Medium"/>
              </a:rPr>
              <a:t>Banco de dados grande  (114 mil linhas);</a:t>
            </a:r>
          </a:p>
          <a:p>
            <a:pPr algn="l" marL="539746" indent="-269873" lvl="1">
              <a:lnSpc>
                <a:spcPts val="3499"/>
              </a:lnSpc>
              <a:buFont typeface="Arial"/>
              <a:buChar char="•"/>
            </a:pPr>
            <a:r>
              <a:rPr lang="en-US" b="true" sz="2499">
                <a:solidFill>
                  <a:srgbClr val="F1F1F1"/>
                </a:solidFill>
                <a:latin typeface="Poppins Medium"/>
                <a:ea typeface="Poppins Medium"/>
                <a:cs typeface="Poppins Medium"/>
                <a:sym typeface="Poppins Medium"/>
              </a:rPr>
              <a:t>Relações complexas;</a:t>
            </a:r>
          </a:p>
          <a:p>
            <a:pPr algn="l" marL="539746" indent="-269873" lvl="1">
              <a:lnSpc>
                <a:spcPts val="3499"/>
              </a:lnSpc>
              <a:spcBef>
                <a:spcPct val="0"/>
              </a:spcBef>
              <a:buFont typeface="Arial"/>
              <a:buChar char="•"/>
            </a:pPr>
            <a:r>
              <a:rPr lang="en-US" b="true" sz="2499">
                <a:solidFill>
                  <a:srgbClr val="F1F1F1"/>
                </a:solidFill>
                <a:latin typeface="Poppins Medium"/>
                <a:ea typeface="Poppins Medium"/>
                <a:cs typeface="Poppins Medium"/>
                <a:sym typeface="Poppins Medium"/>
              </a:rPr>
              <a:t>Algumas inconsistências;</a:t>
            </a:r>
          </a:p>
        </p:txBody>
      </p:sp>
      <p:sp>
        <p:nvSpPr>
          <p:cNvPr name="TextBox 22" id="22"/>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TextBox 23" id="23"/>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07/16</a:t>
            </a:r>
          </a:p>
        </p:txBody>
      </p:sp>
      <p:grpSp>
        <p:nvGrpSpPr>
          <p:cNvPr name="Group 24" id="24"/>
          <p:cNvGrpSpPr/>
          <p:nvPr/>
        </p:nvGrpSpPr>
        <p:grpSpPr>
          <a:xfrm rot="0">
            <a:off x="865247" y="3701514"/>
            <a:ext cx="636735" cy="63673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000000">
                      <a:alpha val="100000"/>
                    </a:srgbClr>
                  </a:gs>
                  <a:gs pos="100000">
                    <a:srgbClr val="FF62AE">
                      <a:alpha val="100000"/>
                    </a:srgbClr>
                  </a:gs>
                </a:gsLst>
                <a:lin ang="5400000"/>
              </a:gradFill>
              <a:prstDash val="solid"/>
              <a:miter/>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8448"/>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4729" y="4827382"/>
            <a:ext cx="1868299" cy="1905000"/>
          </a:xfrm>
          <a:custGeom>
            <a:avLst/>
            <a:gdLst/>
            <a:ahLst/>
            <a:cxnLst/>
            <a:rect r="r" b="b" t="t" l="l"/>
            <a:pathLst>
              <a:path h="1905000" w="1868299">
                <a:moveTo>
                  <a:pt x="0" y="0"/>
                </a:moveTo>
                <a:lnTo>
                  <a:pt x="1868299" y="0"/>
                </a:lnTo>
                <a:lnTo>
                  <a:pt x="1868299" y="1905000"/>
                </a:lnTo>
                <a:lnTo>
                  <a:pt x="0" y="1905000"/>
                </a:lnTo>
                <a:lnTo>
                  <a:pt x="0" y="0"/>
                </a:lnTo>
                <a:close/>
              </a:path>
            </a:pathLst>
          </a:custGeom>
          <a:blipFill>
            <a:blip r:embed="rId4"/>
            <a:stretch>
              <a:fillRect l="0" t="-2352" r="0" b="-2352"/>
            </a:stretch>
          </a:blipFill>
          <a:ln cap="sq">
            <a:noFill/>
            <a:prstDash val="solid"/>
            <a:miter/>
          </a:ln>
        </p:spPr>
      </p:sp>
      <p:sp>
        <p:nvSpPr>
          <p:cNvPr name="Freeform 7" id="7"/>
          <p:cNvSpPr/>
          <p:nvPr/>
        </p:nvSpPr>
        <p:spPr>
          <a:xfrm flipH="false" flipV="false" rot="0">
            <a:off x="4651328" y="4827382"/>
            <a:ext cx="1905000" cy="1905000"/>
          </a:xfrm>
          <a:custGeom>
            <a:avLst/>
            <a:gdLst/>
            <a:ahLst/>
            <a:cxnLst/>
            <a:rect r="r" b="b" t="t" l="l"/>
            <a:pathLst>
              <a:path h="1905000" w="1905000">
                <a:moveTo>
                  <a:pt x="0" y="0"/>
                </a:moveTo>
                <a:lnTo>
                  <a:pt x="1905000" y="0"/>
                </a:lnTo>
                <a:lnTo>
                  <a:pt x="1905000" y="1905000"/>
                </a:lnTo>
                <a:lnTo>
                  <a:pt x="0" y="1905000"/>
                </a:lnTo>
                <a:lnTo>
                  <a:pt x="0" y="0"/>
                </a:lnTo>
                <a:close/>
              </a:path>
            </a:pathLst>
          </a:custGeom>
          <a:blipFill>
            <a:blip r:embed="rId5"/>
            <a:stretch>
              <a:fillRect l="0" t="0" r="0" b="0"/>
            </a:stretch>
          </a:blipFill>
          <a:ln cap="sq">
            <a:noFill/>
            <a:prstDash val="solid"/>
            <a:miter/>
          </a:ln>
        </p:spPr>
      </p:sp>
      <p:sp>
        <p:nvSpPr>
          <p:cNvPr name="Freeform 8" id="8"/>
          <p:cNvSpPr/>
          <p:nvPr/>
        </p:nvSpPr>
        <p:spPr>
          <a:xfrm flipH="false" flipV="false" rot="0">
            <a:off x="8198002" y="4920216"/>
            <a:ext cx="1905000" cy="1905000"/>
          </a:xfrm>
          <a:custGeom>
            <a:avLst/>
            <a:gdLst/>
            <a:ahLst/>
            <a:cxnLst/>
            <a:rect r="r" b="b" t="t" l="l"/>
            <a:pathLst>
              <a:path h="1905000" w="1905000">
                <a:moveTo>
                  <a:pt x="0" y="0"/>
                </a:moveTo>
                <a:lnTo>
                  <a:pt x="1905000" y="0"/>
                </a:lnTo>
                <a:lnTo>
                  <a:pt x="1905000" y="1905000"/>
                </a:lnTo>
                <a:lnTo>
                  <a:pt x="0" y="1905000"/>
                </a:lnTo>
                <a:lnTo>
                  <a:pt x="0" y="0"/>
                </a:lnTo>
                <a:close/>
              </a:path>
            </a:pathLst>
          </a:custGeom>
          <a:blipFill>
            <a:blip r:embed="rId6"/>
            <a:stretch>
              <a:fillRect l="0" t="0" r="0" b="0"/>
            </a:stretch>
          </a:blipFill>
        </p:spPr>
      </p:sp>
      <p:sp>
        <p:nvSpPr>
          <p:cNvPr name="Freeform 9" id="9"/>
          <p:cNvSpPr/>
          <p:nvPr/>
        </p:nvSpPr>
        <p:spPr>
          <a:xfrm flipH="false" flipV="false" rot="0">
            <a:off x="11741302" y="4920216"/>
            <a:ext cx="1905000" cy="1905000"/>
          </a:xfrm>
          <a:custGeom>
            <a:avLst/>
            <a:gdLst/>
            <a:ahLst/>
            <a:cxnLst/>
            <a:rect r="r" b="b" t="t" l="l"/>
            <a:pathLst>
              <a:path h="1905000" w="1905000">
                <a:moveTo>
                  <a:pt x="0" y="0"/>
                </a:moveTo>
                <a:lnTo>
                  <a:pt x="1905000" y="0"/>
                </a:lnTo>
                <a:lnTo>
                  <a:pt x="1905000" y="1905000"/>
                </a:lnTo>
                <a:lnTo>
                  <a:pt x="0" y="1905000"/>
                </a:lnTo>
                <a:lnTo>
                  <a:pt x="0" y="0"/>
                </a:lnTo>
                <a:close/>
              </a:path>
            </a:pathLst>
          </a:custGeom>
          <a:blipFill>
            <a:blip r:embed="rId7"/>
            <a:stretch>
              <a:fillRect l="0" t="0" r="0" b="0"/>
            </a:stretch>
          </a:blipFill>
        </p:spPr>
      </p:sp>
      <p:sp>
        <p:nvSpPr>
          <p:cNvPr name="Freeform 10" id="10"/>
          <p:cNvSpPr/>
          <p:nvPr/>
        </p:nvSpPr>
        <p:spPr>
          <a:xfrm flipH="false" flipV="false" rot="0">
            <a:off x="15284602" y="4920216"/>
            <a:ext cx="1905000" cy="1905000"/>
          </a:xfrm>
          <a:custGeom>
            <a:avLst/>
            <a:gdLst/>
            <a:ahLst/>
            <a:cxnLst/>
            <a:rect r="r" b="b" t="t" l="l"/>
            <a:pathLst>
              <a:path h="1905000" w="1905000">
                <a:moveTo>
                  <a:pt x="0" y="0"/>
                </a:moveTo>
                <a:lnTo>
                  <a:pt x="1905000" y="0"/>
                </a:lnTo>
                <a:lnTo>
                  <a:pt x="1905000" y="1905000"/>
                </a:lnTo>
                <a:lnTo>
                  <a:pt x="0" y="1905000"/>
                </a:lnTo>
                <a:lnTo>
                  <a:pt x="0" y="0"/>
                </a:lnTo>
                <a:close/>
              </a:path>
            </a:pathLst>
          </a:custGeom>
          <a:blipFill>
            <a:blip r:embed="rId8"/>
            <a:stretch>
              <a:fillRect l="0" t="0" r="0" b="0"/>
            </a:stretch>
          </a:blipFill>
        </p:spPr>
      </p:sp>
      <p:sp>
        <p:nvSpPr>
          <p:cNvPr name="Freeform 11" id="11"/>
          <p:cNvSpPr/>
          <p:nvPr/>
        </p:nvSpPr>
        <p:spPr>
          <a:xfrm flipH="false" flipV="false" rot="5400000">
            <a:off x="1476175" y="8084115"/>
            <a:ext cx="1000825" cy="473117"/>
          </a:xfrm>
          <a:custGeom>
            <a:avLst/>
            <a:gdLst/>
            <a:ahLst/>
            <a:cxnLst/>
            <a:rect r="r" b="b" t="t" l="l"/>
            <a:pathLst>
              <a:path h="473117" w="1000825">
                <a:moveTo>
                  <a:pt x="0" y="0"/>
                </a:moveTo>
                <a:lnTo>
                  <a:pt x="1000825" y="0"/>
                </a:lnTo>
                <a:lnTo>
                  <a:pt x="1000825" y="473117"/>
                </a:lnTo>
                <a:lnTo>
                  <a:pt x="0" y="473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5400000">
            <a:off x="5074846" y="8084115"/>
            <a:ext cx="1000825" cy="473117"/>
          </a:xfrm>
          <a:custGeom>
            <a:avLst/>
            <a:gdLst/>
            <a:ahLst/>
            <a:cxnLst/>
            <a:rect r="r" b="b" t="t" l="l"/>
            <a:pathLst>
              <a:path h="473117" w="1000825">
                <a:moveTo>
                  <a:pt x="0" y="0"/>
                </a:moveTo>
                <a:lnTo>
                  <a:pt x="1000824" y="0"/>
                </a:lnTo>
                <a:lnTo>
                  <a:pt x="1000824" y="473117"/>
                </a:lnTo>
                <a:lnTo>
                  <a:pt x="0" y="473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5400000">
            <a:off x="8624888" y="8084115"/>
            <a:ext cx="1000825" cy="473117"/>
          </a:xfrm>
          <a:custGeom>
            <a:avLst/>
            <a:gdLst/>
            <a:ahLst/>
            <a:cxnLst/>
            <a:rect r="r" b="b" t="t" l="l"/>
            <a:pathLst>
              <a:path h="473117" w="1000825">
                <a:moveTo>
                  <a:pt x="0" y="0"/>
                </a:moveTo>
                <a:lnTo>
                  <a:pt x="1000824" y="0"/>
                </a:lnTo>
                <a:lnTo>
                  <a:pt x="1000824" y="473117"/>
                </a:lnTo>
                <a:lnTo>
                  <a:pt x="0" y="473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5400000">
            <a:off x="12202980" y="8023457"/>
            <a:ext cx="1000825" cy="473117"/>
          </a:xfrm>
          <a:custGeom>
            <a:avLst/>
            <a:gdLst/>
            <a:ahLst/>
            <a:cxnLst/>
            <a:rect r="r" b="b" t="t" l="l"/>
            <a:pathLst>
              <a:path h="473117" w="1000825">
                <a:moveTo>
                  <a:pt x="0" y="0"/>
                </a:moveTo>
                <a:lnTo>
                  <a:pt x="1000824" y="0"/>
                </a:lnTo>
                <a:lnTo>
                  <a:pt x="1000824" y="473117"/>
                </a:lnTo>
                <a:lnTo>
                  <a:pt x="0" y="473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5400000">
            <a:off x="15781247" y="8007915"/>
            <a:ext cx="1000825" cy="473117"/>
          </a:xfrm>
          <a:custGeom>
            <a:avLst/>
            <a:gdLst/>
            <a:ahLst/>
            <a:cxnLst/>
            <a:rect r="r" b="b" t="t" l="l"/>
            <a:pathLst>
              <a:path h="473117" w="1000825">
                <a:moveTo>
                  <a:pt x="0" y="0"/>
                </a:moveTo>
                <a:lnTo>
                  <a:pt x="1000824" y="0"/>
                </a:lnTo>
                <a:lnTo>
                  <a:pt x="1000824" y="473117"/>
                </a:lnTo>
                <a:lnTo>
                  <a:pt x="0" y="473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5400000">
            <a:off x="2740891" y="2599668"/>
            <a:ext cx="1000825" cy="473117"/>
          </a:xfrm>
          <a:custGeom>
            <a:avLst/>
            <a:gdLst/>
            <a:ahLst/>
            <a:cxnLst/>
            <a:rect r="r" b="b" t="t" l="l"/>
            <a:pathLst>
              <a:path h="473117" w="1000825">
                <a:moveTo>
                  <a:pt x="0" y="0"/>
                </a:moveTo>
                <a:lnTo>
                  <a:pt x="1000824" y="0"/>
                </a:lnTo>
                <a:lnTo>
                  <a:pt x="1000824" y="473118"/>
                </a:lnTo>
                <a:lnTo>
                  <a:pt x="0" y="4731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5400000">
            <a:off x="14784189" y="2599668"/>
            <a:ext cx="1000825" cy="473117"/>
          </a:xfrm>
          <a:custGeom>
            <a:avLst/>
            <a:gdLst/>
            <a:ahLst/>
            <a:cxnLst/>
            <a:rect r="r" b="b" t="t" l="l"/>
            <a:pathLst>
              <a:path h="473117" w="1000825">
                <a:moveTo>
                  <a:pt x="0" y="0"/>
                </a:moveTo>
                <a:lnTo>
                  <a:pt x="1000825" y="0"/>
                </a:lnTo>
                <a:lnTo>
                  <a:pt x="1000825" y="473118"/>
                </a:lnTo>
                <a:lnTo>
                  <a:pt x="0" y="4731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5221847" y="2065511"/>
            <a:ext cx="1541433" cy="1541433"/>
          </a:xfrm>
          <a:custGeom>
            <a:avLst/>
            <a:gdLst/>
            <a:ahLst/>
            <a:cxnLst/>
            <a:rect r="r" b="b" t="t" l="l"/>
            <a:pathLst>
              <a:path h="1541433" w="1541433">
                <a:moveTo>
                  <a:pt x="0" y="0"/>
                </a:moveTo>
                <a:lnTo>
                  <a:pt x="1541433" y="0"/>
                </a:lnTo>
                <a:lnTo>
                  <a:pt x="1541433" y="1541432"/>
                </a:lnTo>
                <a:lnTo>
                  <a:pt x="0" y="1541432"/>
                </a:lnTo>
                <a:lnTo>
                  <a:pt x="0" y="0"/>
                </a:lnTo>
                <a:close/>
              </a:path>
            </a:pathLst>
          </a:custGeom>
          <a:blipFill>
            <a:blip r:embed="rId11"/>
            <a:stretch>
              <a:fillRect l="0" t="0" r="0" b="0"/>
            </a:stretch>
          </a:blipFill>
        </p:spPr>
      </p:sp>
      <p:sp>
        <p:nvSpPr>
          <p:cNvPr name="Freeform 19" id="19"/>
          <p:cNvSpPr/>
          <p:nvPr/>
        </p:nvSpPr>
        <p:spPr>
          <a:xfrm flipH="false" flipV="false" rot="3416062">
            <a:off x="4190365" y="1774906"/>
            <a:ext cx="1151686" cy="841778"/>
          </a:xfrm>
          <a:custGeom>
            <a:avLst/>
            <a:gdLst/>
            <a:ahLst/>
            <a:cxnLst/>
            <a:rect r="r" b="b" t="t" l="l"/>
            <a:pathLst>
              <a:path h="841778" w="1151686">
                <a:moveTo>
                  <a:pt x="0" y="0"/>
                </a:moveTo>
                <a:lnTo>
                  <a:pt x="1151686" y="0"/>
                </a:lnTo>
                <a:lnTo>
                  <a:pt x="1151686" y="841777"/>
                </a:lnTo>
                <a:lnTo>
                  <a:pt x="0" y="8417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3044601">
            <a:off x="13405718" y="1020407"/>
            <a:ext cx="1326960" cy="981951"/>
          </a:xfrm>
          <a:custGeom>
            <a:avLst/>
            <a:gdLst/>
            <a:ahLst/>
            <a:cxnLst/>
            <a:rect r="r" b="b" t="t" l="l"/>
            <a:pathLst>
              <a:path h="981951" w="1326960">
                <a:moveTo>
                  <a:pt x="0" y="0"/>
                </a:moveTo>
                <a:lnTo>
                  <a:pt x="1326960" y="0"/>
                </a:lnTo>
                <a:lnTo>
                  <a:pt x="1326960" y="981951"/>
                </a:lnTo>
                <a:lnTo>
                  <a:pt x="0" y="9819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12290513" y="2065511"/>
            <a:ext cx="1551281" cy="1541145"/>
          </a:xfrm>
          <a:custGeom>
            <a:avLst/>
            <a:gdLst/>
            <a:ahLst/>
            <a:cxnLst/>
            <a:rect r="r" b="b" t="t" l="l"/>
            <a:pathLst>
              <a:path h="1541145" w="1551281">
                <a:moveTo>
                  <a:pt x="0" y="0"/>
                </a:moveTo>
                <a:lnTo>
                  <a:pt x="1551280" y="0"/>
                </a:lnTo>
                <a:lnTo>
                  <a:pt x="1551280" y="1541145"/>
                </a:lnTo>
                <a:lnTo>
                  <a:pt x="0" y="1541145"/>
                </a:lnTo>
                <a:lnTo>
                  <a:pt x="0" y="0"/>
                </a:lnTo>
                <a:close/>
              </a:path>
            </a:pathLst>
          </a:custGeom>
          <a:blipFill>
            <a:blip r:embed="rId16"/>
            <a:stretch>
              <a:fillRect l="0" t="0" r="0" b="-16704"/>
            </a:stretch>
          </a:blipFill>
        </p:spPr>
      </p:sp>
      <p:sp>
        <p:nvSpPr>
          <p:cNvPr name="TextBox 22" id="22"/>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23" id="23"/>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
        <p:nvSpPr>
          <p:cNvPr name="TextBox 24" id="24"/>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08/16</a:t>
            </a:r>
          </a:p>
        </p:txBody>
      </p:sp>
      <p:sp>
        <p:nvSpPr>
          <p:cNvPr name="TextBox 25" id="25"/>
          <p:cNvSpPr txBox="true"/>
          <p:nvPr/>
        </p:nvSpPr>
        <p:spPr>
          <a:xfrm rot="0">
            <a:off x="5221847" y="376064"/>
            <a:ext cx="7844306" cy="1216295"/>
          </a:xfrm>
          <a:prstGeom prst="rect">
            <a:avLst/>
          </a:prstGeom>
        </p:spPr>
        <p:txBody>
          <a:bodyPr anchor="t" rtlCol="false" tIns="0" lIns="0" bIns="0" rIns="0">
            <a:spAutoFit/>
          </a:bodyPr>
          <a:lstStyle/>
          <a:p>
            <a:pPr algn="ctr">
              <a:lnSpc>
                <a:spcPts val="9910"/>
              </a:lnSpc>
            </a:pPr>
            <a:r>
              <a:rPr lang="en-US" sz="7078" b="true">
                <a:solidFill>
                  <a:srgbClr val="F1F1F1"/>
                </a:solidFill>
                <a:latin typeface="Open Sans Bold"/>
                <a:ea typeface="Open Sans Bold"/>
                <a:cs typeface="Open Sans Bold"/>
                <a:sym typeface="Open Sans Bold"/>
              </a:rPr>
              <a:t>Stack tecnológico</a:t>
            </a:r>
          </a:p>
        </p:txBody>
      </p:sp>
      <p:sp>
        <p:nvSpPr>
          <p:cNvPr name="TextBox 26" id="26"/>
          <p:cNvSpPr txBox="true"/>
          <p:nvPr/>
        </p:nvSpPr>
        <p:spPr>
          <a:xfrm rot="0">
            <a:off x="1260567" y="7025241"/>
            <a:ext cx="1484709" cy="537845"/>
          </a:xfrm>
          <a:prstGeom prst="rect">
            <a:avLst/>
          </a:prstGeom>
        </p:spPr>
        <p:txBody>
          <a:bodyPr anchor="t" rtlCol="false" tIns="0" lIns="0" bIns="0" rIns="0">
            <a:spAutoFit/>
          </a:bodyPr>
          <a:lstStyle/>
          <a:p>
            <a:pPr algn="ctr">
              <a:lnSpc>
                <a:spcPts val="4480"/>
              </a:lnSpc>
            </a:pPr>
            <a:r>
              <a:rPr lang="en-US" sz="3200" b="true">
                <a:solidFill>
                  <a:srgbClr val="F1F1F1"/>
                </a:solidFill>
                <a:latin typeface="Open Sans Bold"/>
                <a:ea typeface="Open Sans Bold"/>
                <a:cs typeface="Open Sans Bold"/>
                <a:sym typeface="Open Sans Bold"/>
              </a:rPr>
              <a:t>Numpy</a:t>
            </a:r>
          </a:p>
        </p:txBody>
      </p:sp>
      <p:sp>
        <p:nvSpPr>
          <p:cNvPr name="TextBox 27" id="27"/>
          <p:cNvSpPr txBox="true"/>
          <p:nvPr/>
        </p:nvSpPr>
        <p:spPr>
          <a:xfrm rot="0">
            <a:off x="4839805" y="7025241"/>
            <a:ext cx="1472208" cy="537845"/>
          </a:xfrm>
          <a:prstGeom prst="rect">
            <a:avLst/>
          </a:prstGeom>
        </p:spPr>
        <p:txBody>
          <a:bodyPr anchor="t" rtlCol="false" tIns="0" lIns="0" bIns="0" rIns="0">
            <a:spAutoFit/>
          </a:bodyPr>
          <a:lstStyle/>
          <a:p>
            <a:pPr algn="ctr">
              <a:lnSpc>
                <a:spcPts val="4480"/>
              </a:lnSpc>
            </a:pPr>
            <a:r>
              <a:rPr lang="en-US" sz="3200" b="true">
                <a:solidFill>
                  <a:srgbClr val="F1F1F1"/>
                </a:solidFill>
                <a:latin typeface="Open Sans Bold"/>
                <a:ea typeface="Open Sans Bold"/>
                <a:cs typeface="Open Sans Bold"/>
                <a:sym typeface="Open Sans Bold"/>
              </a:rPr>
              <a:t>Pandas</a:t>
            </a:r>
          </a:p>
        </p:txBody>
      </p:sp>
      <p:sp>
        <p:nvSpPr>
          <p:cNvPr name="TextBox 28" id="28"/>
          <p:cNvSpPr txBox="true"/>
          <p:nvPr/>
        </p:nvSpPr>
        <p:spPr>
          <a:xfrm rot="0">
            <a:off x="8290448" y="7025241"/>
            <a:ext cx="1669703" cy="537845"/>
          </a:xfrm>
          <a:prstGeom prst="rect">
            <a:avLst/>
          </a:prstGeom>
        </p:spPr>
        <p:txBody>
          <a:bodyPr anchor="t" rtlCol="false" tIns="0" lIns="0" bIns="0" rIns="0">
            <a:spAutoFit/>
          </a:bodyPr>
          <a:lstStyle/>
          <a:p>
            <a:pPr algn="ctr">
              <a:lnSpc>
                <a:spcPts val="4480"/>
              </a:lnSpc>
            </a:pPr>
            <a:r>
              <a:rPr lang="en-US" sz="3200" b="true">
                <a:solidFill>
                  <a:srgbClr val="F1F1F1"/>
                </a:solidFill>
                <a:latin typeface="Open Sans Bold"/>
                <a:ea typeface="Open Sans Bold"/>
                <a:cs typeface="Open Sans Bold"/>
                <a:sym typeface="Open Sans Bold"/>
              </a:rPr>
              <a:t>Seaborn</a:t>
            </a:r>
          </a:p>
        </p:txBody>
      </p:sp>
      <p:sp>
        <p:nvSpPr>
          <p:cNvPr name="TextBox 29" id="29"/>
          <p:cNvSpPr txBox="true"/>
          <p:nvPr/>
        </p:nvSpPr>
        <p:spPr>
          <a:xfrm rot="0">
            <a:off x="11637519" y="7025241"/>
            <a:ext cx="2119312" cy="537845"/>
          </a:xfrm>
          <a:prstGeom prst="rect">
            <a:avLst/>
          </a:prstGeom>
        </p:spPr>
        <p:txBody>
          <a:bodyPr anchor="t" rtlCol="false" tIns="0" lIns="0" bIns="0" rIns="0">
            <a:spAutoFit/>
          </a:bodyPr>
          <a:lstStyle/>
          <a:p>
            <a:pPr algn="ctr">
              <a:lnSpc>
                <a:spcPts val="4480"/>
              </a:lnSpc>
            </a:pPr>
            <a:r>
              <a:rPr lang="en-US" sz="3200" b="true">
                <a:solidFill>
                  <a:srgbClr val="F1F1F1"/>
                </a:solidFill>
                <a:latin typeface="Open Sans Bold"/>
                <a:ea typeface="Open Sans Bold"/>
                <a:cs typeface="Open Sans Bold"/>
                <a:sym typeface="Open Sans Bold"/>
              </a:rPr>
              <a:t>Matplotlib</a:t>
            </a:r>
          </a:p>
        </p:txBody>
      </p:sp>
      <p:sp>
        <p:nvSpPr>
          <p:cNvPr name="TextBox 30" id="30"/>
          <p:cNvSpPr txBox="true"/>
          <p:nvPr/>
        </p:nvSpPr>
        <p:spPr>
          <a:xfrm rot="0">
            <a:off x="15687876" y="7025241"/>
            <a:ext cx="1162348" cy="537845"/>
          </a:xfrm>
          <a:prstGeom prst="rect">
            <a:avLst/>
          </a:prstGeom>
        </p:spPr>
        <p:txBody>
          <a:bodyPr anchor="t" rtlCol="false" tIns="0" lIns="0" bIns="0" rIns="0">
            <a:spAutoFit/>
          </a:bodyPr>
          <a:lstStyle/>
          <a:p>
            <a:pPr algn="ctr">
              <a:lnSpc>
                <a:spcPts val="4480"/>
              </a:lnSpc>
            </a:pPr>
            <a:r>
              <a:rPr lang="en-US" sz="3200" b="true">
                <a:solidFill>
                  <a:srgbClr val="F1F1F1"/>
                </a:solidFill>
                <a:latin typeface="Open Sans Bold"/>
                <a:ea typeface="Open Sans Bold"/>
                <a:cs typeface="Open Sans Bold"/>
                <a:sym typeface="Open Sans Bold"/>
              </a:rPr>
              <a:t>Plotly</a:t>
            </a:r>
          </a:p>
        </p:txBody>
      </p:sp>
      <p:sp>
        <p:nvSpPr>
          <p:cNvPr name="TextBox 31" id="31"/>
          <p:cNvSpPr txBox="true"/>
          <p:nvPr/>
        </p:nvSpPr>
        <p:spPr>
          <a:xfrm rot="0">
            <a:off x="4099304" y="9050591"/>
            <a:ext cx="2953211" cy="611505"/>
          </a:xfrm>
          <a:prstGeom prst="rect">
            <a:avLst/>
          </a:prstGeom>
        </p:spPr>
        <p:txBody>
          <a:bodyPr anchor="t" rtlCol="false" tIns="0" lIns="0" bIns="0" rIns="0">
            <a:spAutoFit/>
          </a:bodyPr>
          <a:lstStyle/>
          <a:p>
            <a:pPr algn="ctr">
              <a:lnSpc>
                <a:spcPts val="2520"/>
              </a:lnSpc>
            </a:pPr>
            <a:r>
              <a:rPr lang="en-US" sz="1800">
                <a:solidFill>
                  <a:srgbClr val="F1F1F1"/>
                </a:solidFill>
                <a:latin typeface="Open Sans"/>
                <a:ea typeface="Open Sans"/>
                <a:cs typeface="Open Sans"/>
                <a:sym typeface="Open Sans"/>
              </a:rPr>
              <a:t>Leitura e manipulação do dataset.</a:t>
            </a:r>
          </a:p>
        </p:txBody>
      </p:sp>
      <p:sp>
        <p:nvSpPr>
          <p:cNvPr name="TextBox 32" id="32"/>
          <p:cNvSpPr txBox="true"/>
          <p:nvPr/>
        </p:nvSpPr>
        <p:spPr>
          <a:xfrm rot="0">
            <a:off x="499982" y="9050591"/>
            <a:ext cx="2953211" cy="611505"/>
          </a:xfrm>
          <a:prstGeom prst="rect">
            <a:avLst/>
          </a:prstGeom>
        </p:spPr>
        <p:txBody>
          <a:bodyPr anchor="t" rtlCol="false" tIns="0" lIns="0" bIns="0" rIns="0">
            <a:spAutoFit/>
          </a:bodyPr>
          <a:lstStyle/>
          <a:p>
            <a:pPr algn="ctr">
              <a:lnSpc>
                <a:spcPts val="2520"/>
              </a:lnSpc>
            </a:pPr>
            <a:r>
              <a:rPr lang="en-US" sz="1800">
                <a:solidFill>
                  <a:srgbClr val="F1F1F1"/>
                </a:solidFill>
                <a:latin typeface="Open Sans"/>
                <a:ea typeface="Open Sans"/>
                <a:cs typeface="Open Sans"/>
                <a:sym typeface="Open Sans"/>
              </a:rPr>
              <a:t>Cálculos matemáticos e estatísticos.</a:t>
            </a:r>
          </a:p>
        </p:txBody>
      </p:sp>
      <p:sp>
        <p:nvSpPr>
          <p:cNvPr name="TextBox 33" id="33"/>
          <p:cNvSpPr txBox="true"/>
          <p:nvPr/>
        </p:nvSpPr>
        <p:spPr>
          <a:xfrm rot="0">
            <a:off x="7690690" y="9050591"/>
            <a:ext cx="2953211" cy="611505"/>
          </a:xfrm>
          <a:prstGeom prst="rect">
            <a:avLst/>
          </a:prstGeom>
        </p:spPr>
        <p:txBody>
          <a:bodyPr anchor="t" rtlCol="false" tIns="0" lIns="0" bIns="0" rIns="0">
            <a:spAutoFit/>
          </a:bodyPr>
          <a:lstStyle/>
          <a:p>
            <a:pPr algn="ctr">
              <a:lnSpc>
                <a:spcPts val="2520"/>
              </a:lnSpc>
            </a:pPr>
            <a:r>
              <a:rPr lang="en-US" sz="1800">
                <a:solidFill>
                  <a:srgbClr val="F1F1F1"/>
                </a:solidFill>
                <a:latin typeface="Open Sans"/>
                <a:ea typeface="Open Sans"/>
                <a:cs typeface="Open Sans"/>
                <a:sym typeface="Open Sans"/>
              </a:rPr>
              <a:t>Gráficos estilizados e análise visual.</a:t>
            </a:r>
          </a:p>
        </p:txBody>
      </p:sp>
      <p:sp>
        <p:nvSpPr>
          <p:cNvPr name="TextBox 34" id="34"/>
          <p:cNvSpPr txBox="true"/>
          <p:nvPr/>
        </p:nvSpPr>
        <p:spPr>
          <a:xfrm rot="0">
            <a:off x="11277830" y="9050591"/>
            <a:ext cx="2953211" cy="611505"/>
          </a:xfrm>
          <a:prstGeom prst="rect">
            <a:avLst/>
          </a:prstGeom>
        </p:spPr>
        <p:txBody>
          <a:bodyPr anchor="t" rtlCol="false" tIns="0" lIns="0" bIns="0" rIns="0">
            <a:spAutoFit/>
          </a:bodyPr>
          <a:lstStyle/>
          <a:p>
            <a:pPr algn="ctr">
              <a:lnSpc>
                <a:spcPts val="2520"/>
              </a:lnSpc>
            </a:pPr>
            <a:r>
              <a:rPr lang="en-US" sz="1800">
                <a:solidFill>
                  <a:srgbClr val="F1F1F1"/>
                </a:solidFill>
                <a:latin typeface="Open Sans"/>
                <a:ea typeface="Open Sans"/>
                <a:cs typeface="Open Sans"/>
                <a:sym typeface="Open Sans"/>
              </a:rPr>
              <a:t>Gráficos básicos e customizados.</a:t>
            </a:r>
          </a:p>
        </p:txBody>
      </p:sp>
      <p:sp>
        <p:nvSpPr>
          <p:cNvPr name="TextBox 35" id="35"/>
          <p:cNvSpPr txBox="true"/>
          <p:nvPr/>
        </p:nvSpPr>
        <p:spPr>
          <a:xfrm rot="0">
            <a:off x="14869216" y="9050591"/>
            <a:ext cx="2953211" cy="611505"/>
          </a:xfrm>
          <a:prstGeom prst="rect">
            <a:avLst/>
          </a:prstGeom>
        </p:spPr>
        <p:txBody>
          <a:bodyPr anchor="t" rtlCol="false" tIns="0" lIns="0" bIns="0" rIns="0">
            <a:spAutoFit/>
          </a:bodyPr>
          <a:lstStyle/>
          <a:p>
            <a:pPr algn="ctr">
              <a:lnSpc>
                <a:spcPts val="2520"/>
              </a:lnSpc>
            </a:pPr>
            <a:r>
              <a:rPr lang="en-US" sz="1800">
                <a:solidFill>
                  <a:srgbClr val="F1F1F1"/>
                </a:solidFill>
                <a:latin typeface="Open Sans"/>
                <a:ea typeface="Open Sans"/>
                <a:cs typeface="Open Sans"/>
                <a:sym typeface="Open Sans"/>
              </a:rPr>
              <a:t>Gráficos interativos e exploratórios.</a:t>
            </a:r>
          </a:p>
        </p:txBody>
      </p:sp>
      <p:sp>
        <p:nvSpPr>
          <p:cNvPr name="TextBox 36" id="36"/>
          <p:cNvSpPr txBox="true"/>
          <p:nvPr/>
        </p:nvSpPr>
        <p:spPr>
          <a:xfrm rot="0">
            <a:off x="1144729" y="1557025"/>
            <a:ext cx="4193147" cy="537845"/>
          </a:xfrm>
          <a:prstGeom prst="rect">
            <a:avLst/>
          </a:prstGeom>
        </p:spPr>
        <p:txBody>
          <a:bodyPr anchor="t" rtlCol="false" tIns="0" lIns="0" bIns="0" rIns="0">
            <a:spAutoFit/>
          </a:bodyPr>
          <a:lstStyle/>
          <a:p>
            <a:pPr algn="ctr">
              <a:lnSpc>
                <a:spcPts val="4480"/>
              </a:lnSpc>
            </a:pPr>
            <a:r>
              <a:rPr lang="en-US" sz="3200" b="true">
                <a:solidFill>
                  <a:srgbClr val="F1F1F1"/>
                </a:solidFill>
                <a:latin typeface="Open Sans Bold"/>
                <a:ea typeface="Open Sans Bold"/>
                <a:cs typeface="Open Sans Bold"/>
                <a:sym typeface="Open Sans Bold"/>
              </a:rPr>
              <a:t>Python</a:t>
            </a:r>
          </a:p>
        </p:txBody>
      </p:sp>
      <p:sp>
        <p:nvSpPr>
          <p:cNvPr name="TextBox 37" id="37"/>
          <p:cNvSpPr txBox="true"/>
          <p:nvPr/>
        </p:nvSpPr>
        <p:spPr>
          <a:xfrm rot="0">
            <a:off x="14484102" y="1557025"/>
            <a:ext cx="1490960" cy="537845"/>
          </a:xfrm>
          <a:prstGeom prst="rect">
            <a:avLst/>
          </a:prstGeom>
        </p:spPr>
        <p:txBody>
          <a:bodyPr anchor="t" rtlCol="false" tIns="0" lIns="0" bIns="0" rIns="0">
            <a:spAutoFit/>
          </a:bodyPr>
          <a:lstStyle/>
          <a:p>
            <a:pPr algn="ctr">
              <a:lnSpc>
                <a:spcPts val="4480"/>
              </a:lnSpc>
            </a:pPr>
            <a:r>
              <a:rPr lang="en-US" sz="3200" b="true">
                <a:solidFill>
                  <a:srgbClr val="F1F1F1"/>
                </a:solidFill>
                <a:latin typeface="Open Sans Bold"/>
                <a:ea typeface="Open Sans Bold"/>
                <a:cs typeface="Open Sans Bold"/>
                <a:sym typeface="Open Sans Bold"/>
              </a:rPr>
              <a:t>Jupyter</a:t>
            </a:r>
          </a:p>
        </p:txBody>
      </p:sp>
      <p:sp>
        <p:nvSpPr>
          <p:cNvPr name="TextBox 38" id="38"/>
          <p:cNvSpPr txBox="true"/>
          <p:nvPr/>
        </p:nvSpPr>
        <p:spPr>
          <a:xfrm rot="0">
            <a:off x="1831216" y="3546189"/>
            <a:ext cx="2953211" cy="611505"/>
          </a:xfrm>
          <a:prstGeom prst="rect">
            <a:avLst/>
          </a:prstGeom>
        </p:spPr>
        <p:txBody>
          <a:bodyPr anchor="t" rtlCol="false" tIns="0" lIns="0" bIns="0" rIns="0">
            <a:spAutoFit/>
          </a:bodyPr>
          <a:lstStyle/>
          <a:p>
            <a:pPr algn="ctr">
              <a:lnSpc>
                <a:spcPts val="2520"/>
              </a:lnSpc>
            </a:pPr>
            <a:r>
              <a:rPr lang="en-US" sz="1800">
                <a:solidFill>
                  <a:srgbClr val="F1F1F1"/>
                </a:solidFill>
                <a:latin typeface="Open Sans"/>
                <a:ea typeface="Open Sans"/>
                <a:cs typeface="Open Sans"/>
                <a:sym typeface="Open Sans"/>
              </a:rPr>
              <a:t>Linguagem de programação.</a:t>
            </a:r>
          </a:p>
        </p:txBody>
      </p:sp>
      <p:sp>
        <p:nvSpPr>
          <p:cNvPr name="TextBox 39" id="39"/>
          <p:cNvSpPr txBox="true"/>
          <p:nvPr/>
        </p:nvSpPr>
        <p:spPr>
          <a:xfrm rot="0">
            <a:off x="13807996" y="3546189"/>
            <a:ext cx="2953211" cy="611505"/>
          </a:xfrm>
          <a:prstGeom prst="rect">
            <a:avLst/>
          </a:prstGeom>
        </p:spPr>
        <p:txBody>
          <a:bodyPr anchor="t" rtlCol="false" tIns="0" lIns="0" bIns="0" rIns="0">
            <a:spAutoFit/>
          </a:bodyPr>
          <a:lstStyle/>
          <a:p>
            <a:pPr algn="ctr">
              <a:lnSpc>
                <a:spcPts val="2520"/>
              </a:lnSpc>
            </a:pPr>
            <a:r>
              <a:rPr lang="en-US" sz="1800">
                <a:solidFill>
                  <a:srgbClr val="F1F1F1"/>
                </a:solidFill>
                <a:latin typeface="Open Sans"/>
                <a:ea typeface="Open Sans"/>
                <a:cs typeface="Open Sans"/>
                <a:sym typeface="Open Sans"/>
              </a:rPr>
              <a:t>Ambiente interativo para execução de código.</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621E3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63930" y="448448"/>
            <a:ext cx="22013909" cy="1165727"/>
            <a:chOff x="0" y="0"/>
            <a:chExt cx="5797902" cy="307023"/>
          </a:xfrm>
        </p:grpSpPr>
        <p:sp>
          <p:nvSpPr>
            <p:cNvPr name="Freeform 3" id="3"/>
            <p:cNvSpPr/>
            <p:nvPr/>
          </p:nvSpPr>
          <p:spPr>
            <a:xfrm flipH="false" flipV="false" rot="0">
              <a:off x="0" y="0"/>
              <a:ext cx="5797902" cy="307023"/>
            </a:xfrm>
            <a:custGeom>
              <a:avLst/>
              <a:gdLst/>
              <a:ahLst/>
              <a:cxnLst/>
              <a:rect r="r" b="b" t="t" l="l"/>
              <a:pathLst>
                <a:path h="307023" w="5797902">
                  <a:moveTo>
                    <a:pt x="0" y="0"/>
                  </a:moveTo>
                  <a:lnTo>
                    <a:pt x="5797902" y="0"/>
                  </a:lnTo>
                  <a:lnTo>
                    <a:pt x="5797902" y="307023"/>
                  </a:lnTo>
                  <a:lnTo>
                    <a:pt x="0" y="307023"/>
                  </a:lnTo>
                  <a:close/>
                </a:path>
              </a:pathLst>
            </a:custGeom>
            <a:gradFill rotWithShape="true">
              <a:gsLst>
                <a:gs pos="0">
                  <a:srgbClr val="000000">
                    <a:alpha val="33000"/>
                  </a:srgbClr>
                </a:gs>
                <a:gs pos="100000">
                  <a:srgbClr val="FF62AE">
                    <a:alpha val="33000"/>
                  </a:srgbClr>
                </a:gs>
              </a:gsLst>
              <a:lin ang="0"/>
            </a:gradFill>
          </p:spPr>
        </p:sp>
        <p:sp>
          <p:nvSpPr>
            <p:cNvPr name="TextBox 4" id="4"/>
            <p:cNvSpPr txBox="true"/>
            <p:nvPr/>
          </p:nvSpPr>
          <p:spPr>
            <a:xfrm>
              <a:off x="0" y="-38100"/>
              <a:ext cx="5797902" cy="345123"/>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831216" y="831621"/>
            <a:ext cx="290742" cy="271290"/>
          </a:xfrm>
          <a:custGeom>
            <a:avLst/>
            <a:gdLst/>
            <a:ahLst/>
            <a:cxnLst/>
            <a:rect r="r" b="b" t="t" l="l"/>
            <a:pathLst>
              <a:path h="271290" w="290742">
                <a:moveTo>
                  <a:pt x="0" y="0"/>
                </a:moveTo>
                <a:lnTo>
                  <a:pt x="290743" y="0"/>
                </a:lnTo>
                <a:lnTo>
                  <a:pt x="290743" y="271290"/>
                </a:lnTo>
                <a:lnTo>
                  <a:pt x="0" y="271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558635" y="1614175"/>
            <a:ext cx="9729365" cy="8695620"/>
          </a:xfrm>
          <a:custGeom>
            <a:avLst/>
            <a:gdLst/>
            <a:ahLst/>
            <a:cxnLst/>
            <a:rect r="r" b="b" t="t" l="l"/>
            <a:pathLst>
              <a:path h="8695620" w="9729365">
                <a:moveTo>
                  <a:pt x="0" y="0"/>
                </a:moveTo>
                <a:lnTo>
                  <a:pt x="9729365" y="0"/>
                </a:lnTo>
                <a:lnTo>
                  <a:pt x="9729365" y="8695620"/>
                </a:lnTo>
                <a:lnTo>
                  <a:pt x="0" y="8695620"/>
                </a:lnTo>
                <a:lnTo>
                  <a:pt x="0" y="0"/>
                </a:lnTo>
                <a:close/>
              </a:path>
            </a:pathLst>
          </a:custGeom>
          <a:blipFill>
            <a:blip r:embed="rId4"/>
            <a:stretch>
              <a:fillRect l="0" t="0" r="0" b="0"/>
            </a:stretch>
          </a:blipFill>
        </p:spPr>
      </p:sp>
      <p:sp>
        <p:nvSpPr>
          <p:cNvPr name="TextBox 7" id="7"/>
          <p:cNvSpPr txBox="true"/>
          <p:nvPr/>
        </p:nvSpPr>
        <p:spPr>
          <a:xfrm rot="0">
            <a:off x="16361349" y="904841"/>
            <a:ext cx="700328" cy="273042"/>
          </a:xfrm>
          <a:prstGeom prst="rect">
            <a:avLst/>
          </a:prstGeom>
        </p:spPr>
        <p:txBody>
          <a:bodyPr anchor="t" rtlCol="false" tIns="0" lIns="0" bIns="0" rIns="0">
            <a:spAutoFit/>
          </a:bodyPr>
          <a:lstStyle/>
          <a:p>
            <a:pPr algn="l">
              <a:lnSpc>
                <a:spcPts val="2275"/>
              </a:lnSpc>
              <a:spcBef>
                <a:spcPct val="0"/>
              </a:spcBef>
            </a:pPr>
            <a:r>
              <a:rPr lang="en-US" b="true" sz="1625">
                <a:solidFill>
                  <a:srgbClr val="F1F1F1"/>
                </a:solidFill>
                <a:latin typeface="Montserrat Bold"/>
                <a:ea typeface="Montserrat Bold"/>
                <a:cs typeface="Montserrat Bold"/>
                <a:sym typeface="Montserrat Bold"/>
              </a:rPr>
              <a:t>09/16</a:t>
            </a:r>
          </a:p>
        </p:txBody>
      </p:sp>
      <p:sp>
        <p:nvSpPr>
          <p:cNvPr name="TextBox 8" id="8"/>
          <p:cNvSpPr txBox="true"/>
          <p:nvPr/>
        </p:nvSpPr>
        <p:spPr>
          <a:xfrm rot="0">
            <a:off x="5086276" y="-260384"/>
            <a:ext cx="8115449" cy="1193800"/>
          </a:xfrm>
          <a:prstGeom prst="rect">
            <a:avLst/>
          </a:prstGeom>
        </p:spPr>
        <p:txBody>
          <a:bodyPr anchor="t" rtlCol="false" tIns="0" lIns="0" bIns="0" rIns="0">
            <a:spAutoFit/>
          </a:bodyPr>
          <a:lstStyle/>
          <a:p>
            <a:pPr algn="ctr">
              <a:lnSpc>
                <a:spcPts val="9799"/>
              </a:lnSpc>
            </a:pPr>
            <a:r>
              <a:rPr lang="en-US" sz="6999" b="true">
                <a:solidFill>
                  <a:srgbClr val="FFFFFF"/>
                </a:solidFill>
                <a:latin typeface="Open Sans Bold"/>
                <a:ea typeface="Open Sans Bold"/>
                <a:cs typeface="Open Sans Bold"/>
                <a:sym typeface="Open Sans Bold"/>
              </a:rPr>
              <a:t>Análise estátistica</a:t>
            </a:r>
          </a:p>
        </p:txBody>
      </p:sp>
      <p:sp>
        <p:nvSpPr>
          <p:cNvPr name="TextBox 9" id="9"/>
          <p:cNvSpPr txBox="true"/>
          <p:nvPr/>
        </p:nvSpPr>
        <p:spPr>
          <a:xfrm rot="0">
            <a:off x="2366073" y="830919"/>
            <a:ext cx="2316390" cy="271992"/>
          </a:xfrm>
          <a:prstGeom prst="rect">
            <a:avLst/>
          </a:prstGeom>
        </p:spPr>
        <p:txBody>
          <a:bodyPr anchor="t" rtlCol="false" tIns="0" lIns="0" bIns="0" rIns="0">
            <a:spAutoFit/>
          </a:bodyPr>
          <a:lstStyle/>
          <a:p>
            <a:pPr algn="l">
              <a:lnSpc>
                <a:spcPts val="1855"/>
              </a:lnSpc>
              <a:spcBef>
                <a:spcPct val="0"/>
              </a:spcBef>
            </a:pPr>
            <a:r>
              <a:rPr lang="en-US" b="true" sz="1325">
                <a:solidFill>
                  <a:srgbClr val="F1F1F1"/>
                </a:solidFill>
                <a:latin typeface="29LT Bukra Wide Bold"/>
                <a:ea typeface="29LT Bukra Wide Bold"/>
                <a:cs typeface="29LT Bukra Wide Bold"/>
                <a:sym typeface="29LT Bukra Wide Bold"/>
              </a:rPr>
              <a:t>DATA CATCHERS</a:t>
            </a:r>
          </a:p>
        </p:txBody>
      </p:sp>
      <p:sp>
        <p:nvSpPr>
          <p:cNvPr name="TextBox 10" id="10"/>
          <p:cNvSpPr txBox="true"/>
          <p:nvPr/>
        </p:nvSpPr>
        <p:spPr>
          <a:xfrm rot="0">
            <a:off x="94811" y="2385418"/>
            <a:ext cx="6123769" cy="640080"/>
          </a:xfrm>
          <a:prstGeom prst="rect">
            <a:avLst/>
          </a:prstGeom>
        </p:spPr>
        <p:txBody>
          <a:bodyPr anchor="t" rtlCol="false" tIns="0" lIns="0" bIns="0" rIns="0">
            <a:spAutoFit/>
          </a:bodyPr>
          <a:lstStyle/>
          <a:p>
            <a:pPr algn="ctr" marL="388620" indent="-194310" lvl="1">
              <a:lnSpc>
                <a:spcPts val="2520"/>
              </a:lnSpc>
              <a:spcBef>
                <a:spcPct val="0"/>
              </a:spcBef>
              <a:buFont typeface="Arial"/>
              <a:buChar char="•"/>
            </a:pPr>
            <a:r>
              <a:rPr lang="en-US" sz="1800">
                <a:solidFill>
                  <a:srgbClr val="FFFFFF"/>
                </a:solidFill>
                <a:latin typeface="Poppins"/>
                <a:ea typeface="Poppins"/>
                <a:cs typeface="Poppins"/>
                <a:sym typeface="Poppins"/>
              </a:rPr>
              <a:t>Energia e Volume: Músicas com alta energia tendem a ter um volume mais alto.</a:t>
            </a:r>
          </a:p>
        </p:txBody>
      </p:sp>
      <p:sp>
        <p:nvSpPr>
          <p:cNvPr name="TextBox 11" id="11"/>
          <p:cNvSpPr txBox="true"/>
          <p:nvPr/>
        </p:nvSpPr>
        <p:spPr>
          <a:xfrm rot="0">
            <a:off x="0" y="3920848"/>
            <a:ext cx="6123769" cy="954405"/>
          </a:xfrm>
          <a:prstGeom prst="rect">
            <a:avLst/>
          </a:prstGeom>
        </p:spPr>
        <p:txBody>
          <a:bodyPr anchor="t" rtlCol="false" tIns="0" lIns="0" bIns="0" rIns="0">
            <a:spAutoFit/>
          </a:bodyPr>
          <a:lstStyle/>
          <a:p>
            <a:pPr algn="ctr" marL="388620" indent="-194310" lvl="1">
              <a:lnSpc>
                <a:spcPts val="2520"/>
              </a:lnSpc>
              <a:spcBef>
                <a:spcPct val="0"/>
              </a:spcBef>
              <a:buFont typeface="Arial"/>
              <a:buChar char="•"/>
            </a:pPr>
            <a:r>
              <a:rPr lang="en-US" sz="1800">
                <a:solidFill>
                  <a:srgbClr val="FFFFFF"/>
                </a:solidFill>
                <a:latin typeface="Poppins"/>
                <a:ea typeface="Poppins"/>
                <a:cs typeface="Poppins"/>
                <a:sym typeface="Poppins"/>
              </a:rPr>
              <a:t>Dançabilidade</a:t>
            </a:r>
            <a:r>
              <a:rPr lang="en-US" sz="1800" strike="noStrike" u="none">
                <a:solidFill>
                  <a:srgbClr val="FFFFFF"/>
                </a:solidFill>
                <a:latin typeface="Poppins"/>
                <a:ea typeface="Poppins"/>
                <a:cs typeface="Poppins"/>
                <a:sym typeface="Poppins"/>
              </a:rPr>
              <a:t> e Valencia: Músicas com alta danceability geralmente são mais positivas e alegres.</a:t>
            </a:r>
          </a:p>
        </p:txBody>
      </p:sp>
      <p:sp>
        <p:nvSpPr>
          <p:cNvPr name="TextBox 12" id="12"/>
          <p:cNvSpPr txBox="true"/>
          <p:nvPr/>
        </p:nvSpPr>
        <p:spPr>
          <a:xfrm rot="0">
            <a:off x="0" y="7303584"/>
            <a:ext cx="6123769" cy="640080"/>
          </a:xfrm>
          <a:prstGeom prst="rect">
            <a:avLst/>
          </a:prstGeom>
        </p:spPr>
        <p:txBody>
          <a:bodyPr anchor="t" rtlCol="false" tIns="0" lIns="0" bIns="0" rIns="0">
            <a:spAutoFit/>
          </a:bodyPr>
          <a:lstStyle/>
          <a:p>
            <a:pPr algn="ctr" marL="388620" indent="-194310" lvl="1">
              <a:lnSpc>
                <a:spcPts val="2520"/>
              </a:lnSpc>
              <a:spcBef>
                <a:spcPct val="0"/>
              </a:spcBef>
              <a:buFont typeface="Arial"/>
              <a:buChar char="•"/>
            </a:pPr>
            <a:r>
              <a:rPr lang="en-US" sz="1800" strike="noStrike" u="none">
                <a:solidFill>
                  <a:srgbClr val="FFFFFF"/>
                </a:solidFill>
                <a:latin typeface="Poppins"/>
                <a:ea typeface="Poppins"/>
                <a:cs typeface="Poppins"/>
                <a:sym typeface="Poppins"/>
              </a:rPr>
              <a:t>Acusticidade e Energia: Músicas acústicas tendem a ter menor energia.</a:t>
            </a:r>
          </a:p>
        </p:txBody>
      </p:sp>
      <p:sp>
        <p:nvSpPr>
          <p:cNvPr name="TextBox 13" id="13"/>
          <p:cNvSpPr txBox="true"/>
          <p:nvPr/>
        </p:nvSpPr>
        <p:spPr>
          <a:xfrm rot="0">
            <a:off x="0" y="5768154"/>
            <a:ext cx="6123769" cy="640080"/>
          </a:xfrm>
          <a:prstGeom prst="rect">
            <a:avLst/>
          </a:prstGeom>
        </p:spPr>
        <p:txBody>
          <a:bodyPr anchor="t" rtlCol="false" tIns="0" lIns="0" bIns="0" rIns="0">
            <a:spAutoFit/>
          </a:bodyPr>
          <a:lstStyle/>
          <a:p>
            <a:pPr algn="ctr" marL="388620" indent="-194310" lvl="1">
              <a:lnSpc>
                <a:spcPts val="2520"/>
              </a:lnSpc>
              <a:spcBef>
                <a:spcPct val="0"/>
              </a:spcBef>
              <a:buFont typeface="Arial"/>
              <a:buChar char="•"/>
            </a:pPr>
            <a:r>
              <a:rPr lang="en-US" sz="1800" strike="noStrike" u="none">
                <a:solidFill>
                  <a:srgbClr val="FFFFFF"/>
                </a:solidFill>
                <a:latin typeface="Poppins"/>
                <a:ea typeface="Poppins"/>
                <a:cs typeface="Poppins"/>
                <a:sym typeface="Poppins"/>
              </a:rPr>
              <a:t>Acusticidade e volume: Músicas acústicas geralmente são menos altas.</a:t>
            </a:r>
          </a:p>
        </p:txBody>
      </p:sp>
      <p:sp>
        <p:nvSpPr>
          <p:cNvPr name="TextBox 14" id="14"/>
          <p:cNvSpPr txBox="true"/>
          <p:nvPr/>
        </p:nvSpPr>
        <p:spPr>
          <a:xfrm rot="0">
            <a:off x="5086276" y="611738"/>
            <a:ext cx="8115449" cy="887095"/>
          </a:xfrm>
          <a:prstGeom prst="rect">
            <a:avLst/>
          </a:prstGeom>
        </p:spPr>
        <p:txBody>
          <a:bodyPr anchor="t" rtlCol="false" tIns="0" lIns="0" bIns="0" rIns="0">
            <a:spAutoFit/>
          </a:bodyPr>
          <a:lstStyle/>
          <a:p>
            <a:pPr algn="ctr" marL="0" indent="0" lvl="0">
              <a:lnSpc>
                <a:spcPts val="7279"/>
              </a:lnSpc>
              <a:spcBef>
                <a:spcPct val="0"/>
              </a:spcBef>
            </a:pPr>
            <a:r>
              <a:rPr lang="en-US" b="true" sz="5199" strike="noStrike" u="none">
                <a:solidFill>
                  <a:srgbClr val="FFFFFF"/>
                </a:solidFill>
                <a:latin typeface="Open Sans Bold"/>
                <a:ea typeface="Open Sans Bold"/>
                <a:cs typeface="Open Sans Bold"/>
                <a:sym typeface="Open Sans Bold"/>
              </a:rPr>
              <a:t>insights</a:t>
            </a:r>
          </a:p>
        </p:txBody>
      </p:sp>
      <p:sp>
        <p:nvSpPr>
          <p:cNvPr name="TextBox 15" id="15"/>
          <p:cNvSpPr txBox="true"/>
          <p:nvPr/>
        </p:nvSpPr>
        <p:spPr>
          <a:xfrm rot="0">
            <a:off x="15717794" y="904841"/>
            <a:ext cx="700328" cy="273042"/>
          </a:xfrm>
          <a:prstGeom prst="rect">
            <a:avLst/>
          </a:prstGeom>
        </p:spPr>
        <p:txBody>
          <a:bodyPr anchor="t" rtlCol="false" tIns="0" lIns="0" bIns="0" rIns="0">
            <a:spAutoFit/>
          </a:bodyPr>
          <a:lstStyle/>
          <a:p>
            <a:pPr algn="l">
              <a:lnSpc>
                <a:spcPts val="2275"/>
              </a:lnSpc>
              <a:spcBef>
                <a:spcPct val="0"/>
              </a:spcBef>
            </a:pPr>
            <a:r>
              <a:rPr lang="en-US" sz="1625">
                <a:solidFill>
                  <a:srgbClr val="F1F1F1"/>
                </a:solidFill>
                <a:latin typeface="Montserrat"/>
                <a:ea typeface="Montserrat"/>
                <a:cs typeface="Montserrat"/>
                <a:sym typeface="Montserrat"/>
              </a:rPr>
              <a:t>PAGE </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DAGYWbqEw0M</dc:identifier>
  <dcterms:modified xsi:type="dcterms:W3CDTF">2011-08-01T06:04:30Z</dcterms:modified>
  <cp:revision>1</cp:revision>
  <dc:title>tune trend ai</dc:title>
</cp:coreProperties>
</file>